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2" r:id="rId3"/>
  </p:sldMasterIdLst>
  <p:notesMasterIdLst>
    <p:notesMasterId r:id="rId19"/>
  </p:notesMasterIdLst>
  <p:handoutMasterIdLst>
    <p:handoutMasterId r:id="rId20"/>
  </p:handoutMasterIdLst>
  <p:sldIdLst>
    <p:sldId id="256" r:id="rId4"/>
    <p:sldId id="296" r:id="rId5"/>
    <p:sldId id="262" r:id="rId6"/>
    <p:sldId id="263" r:id="rId7"/>
    <p:sldId id="302" r:id="rId8"/>
    <p:sldId id="303" r:id="rId9"/>
    <p:sldId id="284" r:id="rId10"/>
    <p:sldId id="300" r:id="rId11"/>
    <p:sldId id="297" r:id="rId12"/>
    <p:sldId id="282" r:id="rId13"/>
    <p:sldId id="299" r:id="rId14"/>
    <p:sldId id="281" r:id="rId15"/>
    <p:sldId id="272" r:id="rId16"/>
    <p:sldId id="304" r:id="rId17"/>
    <p:sldId id="27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C2F"/>
    <a:srgbClr val="990000"/>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17"/>
    <p:restoredTop sz="81588" autoAdjust="0"/>
  </p:normalViewPr>
  <p:slideViewPr>
    <p:cSldViewPr snapToGrid="0" snapToObjects="1">
      <p:cViewPr>
        <p:scale>
          <a:sx n="110" d="100"/>
          <a:sy n="110" d="100"/>
        </p:scale>
        <p:origin x="608"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[Book1]Sheet1!$C$2</c:f>
              <c:strCache>
                <c:ptCount val="1"/>
                <c:pt idx="0">
                  <c:v>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[Book1]Sheet1!$B$3:$B$6</c:f>
              <c:strCache>
                <c:ptCount val="4"/>
                <c:pt idx="0">
                  <c:v>Wikipedia</c:v>
                </c:pt>
                <c:pt idx="1">
                  <c:v>Information is Beautiful</c:v>
                </c:pt>
                <c:pt idx="2">
                  <c:v>Vigilante.pw</c:v>
                </c:pt>
                <c:pt idx="3">
                  <c:v>Privacy Rights</c:v>
                </c:pt>
              </c:strCache>
            </c:strRef>
          </c:cat>
          <c:val>
            <c:numRef>
              <c:f>[Book1]Sheet1!$C$3:$C$6</c:f>
              <c:numCache>
                <c:formatCode>General</c:formatCode>
                <c:ptCount val="4"/>
                <c:pt idx="0">
                  <c:v>247.0</c:v>
                </c:pt>
                <c:pt idx="1">
                  <c:v>265.0</c:v>
                </c:pt>
                <c:pt idx="2">
                  <c:v>3332.0</c:v>
                </c:pt>
                <c:pt idx="3">
                  <c:v>7852.0</c:v>
                </c:pt>
              </c:numCache>
            </c:numRef>
          </c:val>
        </c:ser>
        <c:dLbls>
          <c:showLegendKey val="0"/>
          <c:showVal val="0"/>
          <c:showCatName val="0"/>
          <c:showSerName val="0"/>
          <c:showPercent val="0"/>
          <c:showBubbleSize val="0"/>
        </c:dLbls>
        <c:gapWidth val="115"/>
        <c:overlap val="-20"/>
        <c:axId val="1297539440"/>
        <c:axId val="1297541488"/>
      </c:barChart>
      <c:catAx>
        <c:axId val="129753944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1" u="none" strike="noStrike" kern="1200" baseline="0">
                <a:solidFill>
                  <a:schemeClr val="lt1">
                    <a:lumMod val="85000"/>
                  </a:schemeClr>
                </a:solidFill>
                <a:latin typeface="+mn-lt"/>
                <a:ea typeface="+mn-ea"/>
                <a:cs typeface="+mn-cs"/>
              </a:defRPr>
            </a:pPr>
            <a:endParaRPr lang="en-US"/>
          </a:p>
        </c:txPr>
        <c:crossAx val="1297541488"/>
        <c:crosses val="autoZero"/>
        <c:auto val="1"/>
        <c:lblAlgn val="ctr"/>
        <c:lblOffset val="100"/>
        <c:noMultiLvlLbl val="0"/>
      </c:catAx>
      <c:valAx>
        <c:axId val="129754148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9753944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Detailed</a:t>
            </a:r>
            <a:r>
              <a:rPr lang="en-IN" baseline="0"/>
              <a:t> analysis of the 100 randomly selected breaches</a:t>
            </a:r>
            <a:endParaRPr lang="en-IN"/>
          </a:p>
        </c:rich>
      </c:tx>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[Book1]Sheet1!$B$12:$J$12</c:f>
              <c:strCache>
                <c:ptCount val="9"/>
                <c:pt idx="0">
                  <c:v>Phishing</c:v>
                </c:pt>
                <c:pt idx="1">
                  <c:v>Malware</c:v>
                </c:pt>
                <c:pt idx="2">
                  <c:v>Encryption</c:v>
                </c:pt>
                <c:pt idx="3">
                  <c:v>Client's side</c:v>
                </c:pt>
                <c:pt idx="4">
                  <c:v>Server-side breach</c:v>
                </c:pt>
                <c:pt idx="5">
                  <c:v>Repititive</c:v>
                </c:pt>
                <c:pt idx="6">
                  <c:v>Weak Password</c:v>
                </c:pt>
                <c:pt idx="7">
                  <c:v>Internal Actor</c:v>
                </c:pt>
                <c:pt idx="8">
                  <c:v>Physically Stolen/Mishandled</c:v>
                </c:pt>
              </c:strCache>
            </c:strRef>
          </c:cat>
          <c:val>
            <c:numRef>
              <c:f>[Book1]Sheet1!$B$13:$J$13</c:f>
              <c:numCache>
                <c:formatCode>General</c:formatCode>
                <c:ptCount val="9"/>
                <c:pt idx="0">
                  <c:v>10.0</c:v>
                </c:pt>
                <c:pt idx="1">
                  <c:v>12.0</c:v>
                </c:pt>
                <c:pt idx="2">
                  <c:v>11.0</c:v>
                </c:pt>
                <c:pt idx="3">
                  <c:v>8.0</c:v>
                </c:pt>
                <c:pt idx="4">
                  <c:v>92.0</c:v>
                </c:pt>
                <c:pt idx="5">
                  <c:v>8.0</c:v>
                </c:pt>
                <c:pt idx="6">
                  <c:v>6.0</c:v>
                </c:pt>
                <c:pt idx="7">
                  <c:v>16.0</c:v>
                </c:pt>
                <c:pt idx="8">
                  <c:v>41.0</c:v>
                </c:pt>
              </c:numCache>
            </c:numRef>
          </c:val>
        </c:ser>
        <c:dLbls>
          <c:showLegendKey val="0"/>
          <c:showVal val="1"/>
          <c:showCatName val="0"/>
          <c:showSerName val="0"/>
          <c:showPercent val="0"/>
          <c:showBubbleSize val="0"/>
        </c:dLbls>
        <c:gapWidth val="150"/>
        <c:shape val="box"/>
        <c:axId val="1531577504"/>
        <c:axId val="1531579280"/>
        <c:axId val="0"/>
      </c:bar3DChart>
      <c:catAx>
        <c:axId val="1531577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lt1">
                    <a:lumMod val="85000"/>
                  </a:schemeClr>
                </a:solidFill>
                <a:latin typeface="+mn-lt"/>
                <a:ea typeface="+mn-ea"/>
                <a:cs typeface="+mn-cs"/>
              </a:defRPr>
            </a:pPr>
            <a:endParaRPr lang="en-US"/>
          </a:p>
        </c:txPr>
        <c:crossAx val="1531579280"/>
        <c:crosses val="autoZero"/>
        <c:auto val="1"/>
        <c:lblAlgn val="ctr"/>
        <c:lblOffset val="100"/>
        <c:noMultiLvlLbl val="0"/>
      </c:catAx>
      <c:valAx>
        <c:axId val="1531579280"/>
        <c:scaling>
          <c:orientation val="minMax"/>
        </c:scaling>
        <c:delete val="0"/>
        <c:axPos val="b"/>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3157750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sz="1800"/>
            </a:pPr>
            <a:r>
              <a:rPr lang="en-US" sz="1800" dirty="0" err="1" smtClean="0"/>
              <a:t>Taringa</a:t>
            </a:r>
            <a:r>
              <a:rPr lang="en-US" sz="1800" dirty="0" smtClean="0"/>
              <a:t> data breach</a:t>
            </a:r>
            <a:endParaRPr lang="en-US" sz="1800" dirty="0"/>
          </a:p>
        </c:rich>
      </c:tx>
      <c:layout/>
      <c:overlay val="0"/>
    </c:title>
    <c:autoTitleDeleted val="0"/>
    <c:plotArea>
      <c:layout/>
      <c:pieChart>
        <c:varyColors val="1"/>
        <c:ser>
          <c:idx val="0"/>
          <c:order val="0"/>
          <c:tx>
            <c:strRef>
              <c:f>Sheet1!$B$1</c:f>
              <c:strCache>
                <c:ptCount val="1"/>
                <c:pt idx="0">
                  <c:v>Sales</c:v>
                </c:pt>
              </c:strCache>
            </c:strRef>
          </c:tx>
          <c:dLbls>
            <c:dLbl>
              <c:idx val="0"/>
              <c:spPr>
                <a:noFill/>
                <a:ln>
                  <a:noFill/>
                </a:ln>
                <a:effectLst/>
              </c:spPr>
              <c:txPr>
                <a:bodyPr/>
                <a:lstStyle/>
                <a:p>
                  <a:pPr>
                    <a:defRPr>
                      <a:solidFill>
                        <a:srgbClr val="FF0000"/>
                      </a:solidFill>
                    </a:defRPr>
                  </a:pPr>
                  <a:endParaRPr lang="en-US"/>
                </a:p>
              </c:txPr>
              <c:showLegendKey val="0"/>
              <c:showVal val="0"/>
              <c:showCatName val="0"/>
              <c:showSerName val="0"/>
              <c:showPercent val="1"/>
              <c:showBubbleSize val="0"/>
            </c:dLbl>
            <c:dLbl>
              <c:idx val="1"/>
              <c:spPr>
                <a:noFill/>
                <a:ln>
                  <a:noFill/>
                </a:ln>
                <a:effectLst/>
              </c:spPr>
              <c:txPr>
                <a:bodyPr/>
                <a:lstStyle/>
                <a:p>
                  <a:pPr>
                    <a:defRPr>
                      <a:solidFill>
                        <a:srgbClr val="FF0000"/>
                      </a:solidFill>
                    </a:defRPr>
                  </a:pPr>
                  <a:endParaRPr lang="en-US"/>
                </a:p>
              </c:txPr>
              <c:showLegendKey val="0"/>
              <c:showVal val="0"/>
              <c:showCatName val="0"/>
              <c:showSerName val="0"/>
              <c:showPercent val="1"/>
              <c:showBubbleSize val="0"/>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Sheet1!$A$2:$A$4</c:f>
              <c:strCache>
                <c:ptCount val="3"/>
                <c:pt idx="0">
                  <c:v>Only alpha</c:v>
                </c:pt>
                <c:pt idx="1">
                  <c:v>Only numeric</c:v>
                </c:pt>
                <c:pt idx="2">
                  <c:v>Mixed </c:v>
                </c:pt>
              </c:strCache>
            </c:strRef>
          </c:cat>
          <c:val>
            <c:numRef>
              <c:f>Sheet1!$B$2:$B$4</c:f>
              <c:numCache>
                <c:formatCode>General</c:formatCode>
                <c:ptCount val="3"/>
                <c:pt idx="0">
                  <c:v>30.8</c:v>
                </c:pt>
                <c:pt idx="1">
                  <c:v>16.8</c:v>
                </c:pt>
                <c:pt idx="2">
                  <c:v>52.4</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sz="1100"/>
          </a:pPr>
          <a:endParaRPr lang="en-US"/>
        </a:p>
      </c:txPr>
    </c:legend>
    <c:plotVisOnly val="1"/>
    <c:dispBlanksAs val="zero"/>
    <c:showDLblsOverMax val="0"/>
  </c:chart>
  <c:spPr>
    <a:ln>
      <a:solidFill>
        <a:schemeClr val="tx1"/>
      </a:solid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F123A-8684-6142-A5D0-05046F972DA0}" type="datetimeFigureOut">
              <a:rPr lang="en-US" smtClean="0"/>
              <a:t>12/5/17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91A49B-4592-CA4D-9B9C-FE96EE1E2785}" type="slidenum">
              <a:rPr lang="en-US" smtClean="0"/>
              <a:t>‹#›</a:t>
            </a:fld>
            <a:endParaRPr lang="en-US"/>
          </a:p>
        </p:txBody>
      </p:sp>
    </p:spTree>
    <p:extLst>
      <p:ext uri="{BB962C8B-B14F-4D97-AF65-F5344CB8AC3E}">
        <p14:creationId xmlns:p14="http://schemas.microsoft.com/office/powerpoint/2010/main" val="2088830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28FFF-0EEB-3449-9346-2382F257E0BC}" type="datetimeFigureOut">
              <a:rPr lang="en-US" smtClean="0"/>
              <a:pPr/>
              <a:t>12/5/17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11398-67FE-6047-B156-EA377706AC70}" type="slidenum">
              <a:rPr lang="en-US" smtClean="0"/>
              <a:pPr/>
              <a:t>‹#›</a:t>
            </a:fld>
            <a:endParaRPr lang="en-US"/>
          </a:p>
        </p:txBody>
      </p:sp>
    </p:spTree>
    <p:extLst>
      <p:ext uri="{BB962C8B-B14F-4D97-AF65-F5344CB8AC3E}">
        <p14:creationId xmlns:p14="http://schemas.microsoft.com/office/powerpoint/2010/main" val="160674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trepreneur.com/article/242208" TargetMode="External"/><Relationship Id="rId4" Type="http://schemas.openxmlformats.org/officeDocument/2006/relationships/hyperlink" Target="https://thehackernews.com/2017/09/taringa-data-breach-hacking.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nasawatch.com/archives/2012/03/stolen-ksc-lapt.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Calibri"/>
                <a:ea typeface="Calibri"/>
                <a:cs typeface="Calibri"/>
                <a:sym typeface="Calibri"/>
              </a:rPr>
              <a:t>Douglas Shook was appointed chief information officer on January 1, 2016.</a:t>
            </a:r>
          </a:p>
          <a:p>
            <a:r>
              <a:rPr lang="en-US" sz="1200" b="0" i="0" u="none" strike="noStrike" kern="1200" cap="none" dirty="0" smtClean="0">
                <a:solidFill>
                  <a:schemeClr val="dk1"/>
                </a:solidFill>
                <a:effectLst/>
                <a:latin typeface="Calibri"/>
                <a:ea typeface="Calibri"/>
                <a:cs typeface="Calibri"/>
                <a:sym typeface="Calibri"/>
              </a:rPr>
              <a:t>His portfolio includes the university’s wired and wireless networks, telecommunications, information security, business applications, educational technologies, Web Services, data center, and the Center for High-Performance Computing (HPC).</a:t>
            </a:r>
          </a:p>
          <a:p>
            <a:r>
              <a:rPr lang="en-US" sz="1200" b="0" i="0" u="none" strike="noStrike" kern="1200" cap="none" dirty="0" smtClean="0">
                <a:solidFill>
                  <a:schemeClr val="dk1"/>
                </a:solidFill>
                <a:effectLst/>
                <a:latin typeface="Calibri"/>
                <a:ea typeface="Calibri"/>
                <a:cs typeface="Calibri"/>
                <a:sym typeface="Calibri"/>
              </a:rPr>
              <a:t>He holds a B.A. in English Literature and Journalism from the University of Michigan and a Ph.D. in Communication Research and Theory from the Annenberg School for Communication and Journalism.</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3</a:t>
            </a:fld>
            <a:endParaRPr lang="en-US" sz="1200">
              <a:latin typeface="Calibri"/>
              <a:ea typeface="Calibri"/>
              <a:cs typeface="Calibri"/>
              <a:sym typeface="Calibri"/>
            </a:endParaRPr>
          </a:p>
        </p:txBody>
      </p:sp>
    </p:spTree>
    <p:extLst>
      <p:ext uri="{BB962C8B-B14F-4D97-AF65-F5344CB8AC3E}">
        <p14:creationId xmlns:p14="http://schemas.microsoft.com/office/powerpoint/2010/main" val="145095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Lost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breach does occur, a Travelers cyber policy can cover breach notifications and remediation expenses, subject to the applicable retention. It also can cover defense expenses such as responding to and cooperating with regulatory investigators. </a:t>
            </a:r>
            <a:r>
              <a:rPr lang="en-US" dirty="0" smtClean="0"/>
              <a:t/>
            </a:r>
            <a:br>
              <a:rPr lang="en-US" dirty="0" smtClean="0"/>
            </a:br>
            <a:r>
              <a:rPr lang="en-US" sz="1200" b="0" i="0" kern="1200" dirty="0" smtClean="0">
                <a:solidFill>
                  <a:schemeClr val="tx1"/>
                </a:solidFill>
                <a:effectLst/>
                <a:latin typeface="+mn-lt"/>
                <a:ea typeface="+mn-ea"/>
                <a:cs typeface="+mn-cs"/>
              </a:rPr>
              <a:t> </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Lost Devices</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Notification Requirements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Notifying customers of a breach and other post-breach responses, which is mandated by law, can add up, averaging $1.72 million according to one survey of U.S. businesses.* As part of the a cyber policy, Travelers would refer the customer to a law firm to serve as counsel and breach coach and help reimburse those costs, subject to the applicable retention.</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Forensics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Computer forensics teams can determine the extent of a breach and whether private customer information may have been compromised. A Travelers cyber policy would reimburse the insured, subject to applicable retention, for computer forensic experts. </a:t>
            </a:r>
          </a:p>
          <a:p>
            <a:endParaRPr lang="en-US"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13</a:t>
            </a:fld>
            <a:endParaRPr lang="en-US"/>
          </a:p>
        </p:txBody>
      </p:sp>
    </p:spTree>
    <p:extLst>
      <p:ext uri="{BB962C8B-B14F-4D97-AF65-F5344CB8AC3E}">
        <p14:creationId xmlns:p14="http://schemas.microsoft.com/office/powerpoint/2010/main" val="77995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Bangladesh</a:t>
            </a:r>
            <a:r>
              <a:rPr lang="en-US" baseline="0" dirty="0" smtClean="0"/>
              <a:t> bank attack</a:t>
            </a:r>
          </a:p>
          <a:p>
            <a:r>
              <a:rPr lang="en-US" baseline="0" dirty="0" smtClean="0"/>
              <a:t>Loss of credit card </a:t>
            </a:r>
            <a:r>
              <a:rPr lang="mr-IN" baseline="0" dirty="0" smtClean="0"/>
              <a:t>–</a:t>
            </a:r>
            <a:r>
              <a:rPr lang="en-US" baseline="0" dirty="0" smtClean="0"/>
              <a:t> financial damage </a:t>
            </a:r>
          </a:p>
          <a:p>
            <a:r>
              <a:rPr lang="en-US" baseline="0" dirty="0" smtClean="0"/>
              <a:t>OPM-</a:t>
            </a:r>
            <a:r>
              <a:rPr lang="mr-IN" baseline="0" dirty="0" smtClean="0"/>
              <a:t>–</a:t>
            </a:r>
            <a:r>
              <a:rPr lang="en-US" baseline="0" dirty="0" smtClean="0"/>
              <a:t>national security</a:t>
            </a:r>
          </a:p>
          <a:p>
            <a:endParaRPr lang="en-US" baseline="0" dirty="0" smtClean="0"/>
          </a:p>
          <a:p>
            <a:r>
              <a:rPr lang="cs-CZ" sz="1200" b="1" i="0" u="none" strike="noStrike" kern="1200" dirty="0" smtClean="0">
                <a:solidFill>
                  <a:schemeClr val="tx1"/>
                </a:solidFill>
                <a:effectLst/>
                <a:latin typeface="+mn-lt"/>
                <a:ea typeface="+mn-ea"/>
                <a:cs typeface="+mn-cs"/>
              </a:rPr>
              <a:t>10838</a:t>
            </a:r>
            <a:r>
              <a:rPr lang="cs-CZ" dirty="0" smtClean="0"/>
              <a:t> </a:t>
            </a:r>
            <a:r>
              <a:rPr lang="cs-CZ" dirty="0" err="1" smtClean="0"/>
              <a:t>records</a:t>
            </a:r>
            <a:endParaRPr lang="cs-CZ"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4</a:t>
            </a:fld>
            <a:endParaRPr lang="en-US" sz="1200">
              <a:latin typeface="Calibri"/>
              <a:ea typeface="Calibri"/>
              <a:cs typeface="Calibri"/>
              <a:sym typeface="Calibri"/>
            </a:endParaRPr>
          </a:p>
        </p:txBody>
      </p:sp>
    </p:spTree>
    <p:extLst>
      <p:ext uri="{BB962C8B-B14F-4D97-AF65-F5344CB8AC3E}">
        <p14:creationId xmlns:p14="http://schemas.microsoft.com/office/powerpoint/2010/main" val="15596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got from</a:t>
            </a:r>
            <a:r>
              <a:rPr lang="en-US" baseline="0" dirty="0" smtClean="0"/>
              <a:t> </a:t>
            </a:r>
          </a:p>
          <a:p>
            <a:r>
              <a:rPr lang="en-US" baseline="0" dirty="0" smtClean="0"/>
              <a:t>Citation at the bottom the side</a:t>
            </a:r>
          </a:p>
          <a:p>
            <a:r>
              <a:rPr lang="en-US" baseline="0" dirty="0" smtClean="0"/>
              <a:t>Summary statistics</a:t>
            </a:r>
          </a:p>
          <a:p>
            <a:endParaRPr lang="en-US" baseline="0"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5</a:t>
            </a:fld>
            <a:endParaRPr lang="en-US" sz="1200">
              <a:latin typeface="Calibri"/>
              <a:ea typeface="Calibri"/>
              <a:cs typeface="Calibri"/>
              <a:sym typeface="Calibri"/>
            </a:endParaRPr>
          </a:p>
        </p:txBody>
      </p:sp>
    </p:spTree>
    <p:extLst>
      <p:ext uri="{BB962C8B-B14F-4D97-AF65-F5344CB8AC3E}">
        <p14:creationId xmlns:p14="http://schemas.microsoft.com/office/powerpoint/2010/main" val="99737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Thomas, Kurt, et al. "Data Breaches, Phishing, or Malware? Understanding the Risks of Stolen Credentials." (2017).</a:t>
            </a:r>
          </a:p>
          <a:p>
            <a:r>
              <a:rPr lang="en-US" dirty="0" smtClean="0"/>
              <a:t>https://www.theregister.co.uk/2017/11/10/google_password_hijack/</a:t>
            </a:r>
            <a:endParaRPr lang="en-US"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7</a:t>
            </a:fld>
            <a:endParaRPr lang="en-US"/>
          </a:p>
        </p:txBody>
      </p:sp>
    </p:spTree>
    <p:extLst>
      <p:ext uri="{BB962C8B-B14F-4D97-AF65-F5344CB8AC3E}">
        <p14:creationId xmlns:p14="http://schemas.microsoft.com/office/powerpoint/2010/main" val="21593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Entrepreneur article by Carly </a:t>
            </a:r>
            <a:r>
              <a:rPr lang="en-US" sz="1200" dirty="0" err="1" smtClean="0"/>
              <a:t>Okyle</a:t>
            </a:r>
            <a:r>
              <a:rPr lang="en-US" sz="1200" dirty="0" smtClean="0"/>
              <a:t>: </a:t>
            </a:r>
            <a:r>
              <a:rPr lang="en-US" sz="1200" dirty="0" smtClean="0">
                <a:hlinkClick r:id="rId3"/>
              </a:rPr>
              <a:t>https://www.entrepreneur.com/article/242208</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Taringa</a:t>
            </a:r>
            <a:r>
              <a:rPr lang="en-US" sz="1200" dirty="0" smtClean="0"/>
              <a:t> data breach: </a:t>
            </a:r>
            <a:r>
              <a:rPr lang="en-US" sz="1200" dirty="0" smtClean="0">
                <a:hlinkClick r:id="rId4"/>
              </a:rPr>
              <a:t>https://thehackernews.com/2017/09/taringa-data-breach-hacking.html</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Shen</a:t>
            </a:r>
            <a:r>
              <a:rPr lang="en-US" sz="1200" dirty="0" smtClean="0"/>
              <a:t>, Chao, et al. "User practice in password security: An empirical study of real-life passwords in the wild." </a:t>
            </a:r>
            <a:r>
              <a:rPr lang="en-US" sz="1200" i="1" dirty="0" smtClean="0"/>
              <a:t>Computers &amp; Security</a:t>
            </a:r>
            <a:r>
              <a:rPr lang="en-US" sz="1200" dirty="0" smtClean="0"/>
              <a:t> 61 (2016): 130-141</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 your employees know what to do, and who to contact, if they suspect a data breach or cyber event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Pretend you experience a data breach, what do you do?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fld id="{60B11398-67FE-6047-B156-EA377706AC70}" type="slidenum">
              <a:rPr lang="en-US" smtClean="0"/>
              <a:pPr/>
              <a:t>8</a:t>
            </a:fld>
            <a:endParaRPr lang="en-US"/>
          </a:p>
        </p:txBody>
      </p:sp>
    </p:spTree>
    <p:extLst>
      <p:ext uri="{BB962C8B-B14F-4D97-AF65-F5344CB8AC3E}">
        <p14:creationId xmlns:p14="http://schemas.microsoft.com/office/powerpoint/2010/main" val="215938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https://www.csoonline.com/article/2132618/phishing/social-engineering-11-tips-to-stop-spear-phishing.html</a:t>
            </a:r>
            <a:endParaRPr lang="en-IN"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9</a:t>
            </a:fld>
            <a:endParaRPr lang="en-US"/>
          </a:p>
        </p:txBody>
      </p:sp>
    </p:spTree>
    <p:extLst>
      <p:ext uri="{BB962C8B-B14F-4D97-AF65-F5344CB8AC3E}">
        <p14:creationId xmlns:p14="http://schemas.microsoft.com/office/powerpoint/2010/main" val="532235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https://www.wired.com/story/equifax-breach-no-excuse/</a:t>
            </a:r>
            <a:endParaRPr lang="en-IN"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10</a:t>
            </a:fld>
            <a:endParaRPr lang="en-US"/>
          </a:p>
        </p:txBody>
      </p:sp>
    </p:spTree>
    <p:extLst>
      <p:ext uri="{BB962C8B-B14F-4D97-AF65-F5344CB8AC3E}">
        <p14:creationId xmlns:p14="http://schemas.microsoft.com/office/powerpoint/2010/main" val="28312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March 2011, algorithms used to command and control the International Space Station were exposed. </a:t>
            </a:r>
          </a:p>
          <a:p>
            <a:pPr fontAlgn="base"/>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a:rPr>
              <a:t>March 2012</a:t>
            </a:r>
            <a:r>
              <a:rPr lang="en-US" sz="1200" b="0" i="0" kern="1200" dirty="0" smtClean="0">
                <a:solidFill>
                  <a:schemeClr val="tx1"/>
                </a:solidFill>
                <a:effectLst/>
                <a:latin typeface="+mn-lt"/>
                <a:ea typeface="+mn-ea"/>
                <a:cs typeface="+mn-cs"/>
              </a:rPr>
              <a:t>, it was the personally identifiable information (PII) of 2,300 employees and students. </a:t>
            </a:r>
          </a:p>
          <a:p>
            <a:pPr fontAlgn="base"/>
            <a:r>
              <a:rPr lang="en-US" sz="1200" b="0" i="0" kern="1200" dirty="0" smtClean="0">
                <a:solidFill>
                  <a:schemeClr val="tx1"/>
                </a:solidFill>
                <a:effectLst/>
                <a:latin typeface="+mn-lt"/>
                <a:ea typeface="+mn-ea"/>
                <a:cs typeface="+mn-cs"/>
              </a:rPr>
              <a:t>In another incident, it was sensitive data on NASA’s Constellation and Orion programs.</a:t>
            </a:r>
          </a:p>
          <a:p>
            <a:pPr fontAlgn="base"/>
            <a:r>
              <a:rPr lang="en-US" sz="1200" b="0" i="0" kern="1200" dirty="0" smtClean="0">
                <a:solidFill>
                  <a:schemeClr val="tx1"/>
                </a:solidFill>
                <a:effectLst/>
                <a:latin typeface="+mn-lt"/>
                <a:ea typeface="+mn-ea"/>
                <a:cs typeface="+mn-cs"/>
              </a:rPr>
              <a:t>This time around, on 31 October, it was PII on an unspecified, but large, number of NASA employees and contractors. </a:t>
            </a:r>
          </a:p>
          <a:p>
            <a:pPr fontAlgn="base"/>
            <a:r>
              <a:rPr lang="en-US" sz="1200" b="0" i="0" kern="1200" dirty="0" smtClean="0">
                <a:solidFill>
                  <a:schemeClr val="tx1"/>
                </a:solidFill>
                <a:effectLst/>
                <a:latin typeface="+mn-lt"/>
                <a:ea typeface="+mn-ea"/>
                <a:cs typeface="+mn-cs"/>
              </a:rPr>
              <a:t>All these instances involved the theft of unencrypted laptops from NASA. With this most recent theft, the space agency is finally doing something about these incidents, beyond the limited scope of its previous remediation efforts.</a:t>
            </a:r>
          </a:p>
          <a:p>
            <a:pPr fontAlgn="base"/>
            <a:r>
              <a:rPr lang="en-US" sz="1200" b="0" i="0" kern="1200" dirty="0" smtClean="0">
                <a:solidFill>
                  <a:schemeClr val="tx1"/>
                </a:solidFill>
                <a:effectLst/>
                <a:latin typeface="+mn-lt"/>
                <a:ea typeface="+mn-ea"/>
                <a:cs typeface="+mn-cs"/>
              </a:rPr>
              <a:t>NASA announced on Tuesday that, effective immediately, the agency is jumping on the encryption fast track.</a:t>
            </a:r>
          </a:p>
          <a:p>
            <a:pPr fontAlgn="base"/>
            <a:r>
              <a:rPr lang="en-US" sz="1200" b="0" i="0" kern="1200" dirty="0" smtClean="0">
                <a:solidFill>
                  <a:schemeClr val="tx1"/>
                </a:solidFill>
                <a:effectLst/>
                <a:latin typeface="+mn-lt"/>
                <a:ea typeface="+mn-ea"/>
                <a:cs typeface="+mn-cs"/>
              </a:rPr>
              <a:t>By 21 December, no NASA-issued laptops containing sensitive information will be allowed to leave a NASA facility unless whole disk encryption software is enabled or sensitive files are individually encrypted.</a:t>
            </a:r>
          </a:p>
          <a:p>
            <a:endParaRPr lang="en-US"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11</a:t>
            </a:fld>
            <a:endParaRPr lang="en-US"/>
          </a:p>
        </p:txBody>
      </p:sp>
    </p:spTree>
    <p:extLst>
      <p:ext uri="{BB962C8B-B14F-4D97-AF65-F5344CB8AC3E}">
        <p14:creationId xmlns:p14="http://schemas.microsoft.com/office/powerpoint/2010/main" val="206977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https://www.csoonline.com/article/3212260/ransomware/the-5-biggest-ransomware-attacks-of-the-last-5-years.html</a:t>
            </a:r>
          </a:p>
          <a:p>
            <a:endParaRPr lang="en-IN" dirty="0" smtClean="0"/>
          </a:p>
          <a:p>
            <a:r>
              <a:rPr lang="en-IN" dirty="0" smtClean="0"/>
              <a:t>https://blog.barkly.com/ransomware-statistics-2016</a:t>
            </a:r>
          </a:p>
          <a:p>
            <a:endParaRPr lang="en-IN" dirty="0" smtClean="0"/>
          </a:p>
          <a:p>
            <a:r>
              <a:rPr lang="en-US" dirty="0" err="1" smtClean="0"/>
              <a:t>Hosptial</a:t>
            </a:r>
            <a:r>
              <a:rPr lang="en-US" dirty="0" smtClean="0"/>
              <a:t> payed the money</a:t>
            </a:r>
          </a:p>
          <a:p>
            <a:r>
              <a:rPr lang="en-US" dirty="0" smtClean="0"/>
              <a:t>Ransom ware</a:t>
            </a:r>
          </a:p>
          <a:p>
            <a:endParaRPr lang="en-US" dirty="0" smtClean="0"/>
          </a:p>
          <a:p>
            <a:endParaRPr lang="en-US" dirty="0" smtClean="0"/>
          </a:p>
          <a:p>
            <a:r>
              <a:rPr lang="en-US" dirty="0" smtClean="0"/>
              <a:t>Does your company isolate customer information databases and payment/point-of-sale systems from other, less secure systems?</a:t>
            </a:r>
          </a:p>
          <a:p>
            <a:endParaRPr lang="en-IN" dirty="0"/>
          </a:p>
        </p:txBody>
      </p:sp>
      <p:sp>
        <p:nvSpPr>
          <p:cNvPr id="4" name="Slide Number Placeholder 3"/>
          <p:cNvSpPr>
            <a:spLocks noGrp="1"/>
          </p:cNvSpPr>
          <p:nvPr>
            <p:ph type="sldNum" sz="quarter" idx="10"/>
          </p:nvPr>
        </p:nvSpPr>
        <p:spPr/>
        <p:txBody>
          <a:bodyPr/>
          <a:lstStyle/>
          <a:p>
            <a:fld id="{60B11398-67FE-6047-B156-EA377706AC70}" type="slidenum">
              <a:rPr lang="en-US" smtClean="0"/>
              <a:pPr/>
              <a:t>12</a:t>
            </a:fld>
            <a:endParaRPr lang="en-US"/>
          </a:p>
        </p:txBody>
      </p:sp>
    </p:spTree>
    <p:extLst>
      <p:ext uri="{BB962C8B-B14F-4D97-AF65-F5344CB8AC3E}">
        <p14:creationId xmlns:p14="http://schemas.microsoft.com/office/powerpoint/2010/main" val="204730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5166518" y="2605882"/>
            <a:ext cx="4983163"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3" name="Shape 73"/>
          <p:cNvSpPr txBox="1">
            <a:spLocks noGrp="1"/>
          </p:cNvSpPr>
          <p:nvPr>
            <p:ph type="body" idx="1"/>
          </p:nvPr>
        </p:nvSpPr>
        <p:spPr>
          <a:xfrm rot="5400000">
            <a:off x="975519" y="624682"/>
            <a:ext cx="4983163" cy="60198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75" name="Shape 75"/>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593367"/>
            <a:ext cx="8520600" cy="7635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8" name="Shape 7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sldNum" idx="12"/>
          </p:nvPr>
        </p:nvSpPr>
        <p:spPr>
          <a:xfrm>
            <a:off x="8472458" y="6217622"/>
            <a:ext cx="548700" cy="524700"/>
          </a:xfrm>
          <a:prstGeom prst="rect">
            <a:avLst/>
          </a:prstGeom>
        </p:spPr>
        <p:txBody>
          <a:bodyPr wrap="square" lIns="91425" tIns="45700" rIns="91425" bIns="45700" anchor="ctr" anchorCtr="0">
            <a:noAutofit/>
          </a:bodyPr>
          <a:lstStyle/>
          <a:p>
            <a:fld id="{00000000-1234-1234-1234-12341234123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22313" y="4406900"/>
            <a:ext cx="7772400" cy="1362075"/>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ct val="35000"/>
              <a:buFont typeface="Helvetica Neue"/>
              <a:buNone/>
              <a:defRPr sz="4000" b="1"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1" name="Shape 31"/>
          <p:cNvSpPr txBox="1">
            <a:spLocks noGrp="1"/>
          </p:cNvSpPr>
          <p:nvPr>
            <p:ph type="body" idx="1"/>
          </p:nvPr>
        </p:nvSpPr>
        <p:spPr>
          <a:xfrm>
            <a:off x="722313" y="2906713"/>
            <a:ext cx="7772400" cy="1500187"/>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SzPct val="140000"/>
              <a:buFont typeface="Arial"/>
              <a:buNone/>
              <a:defRPr sz="2000" b="0" i="0" u="none" strike="noStrike" cap="none">
                <a:solidFill>
                  <a:srgbClr val="888888"/>
                </a:solidFill>
                <a:latin typeface="Helvetica Neue"/>
                <a:ea typeface="Helvetica Neue"/>
                <a:cs typeface="Helvetica Neue"/>
                <a:sym typeface="Helvetica Neue"/>
              </a:defRPr>
            </a:lvl1pPr>
            <a:lvl2pPr marL="457200" marR="0" lvl="1" indent="0" algn="l" rtl="0">
              <a:spcBef>
                <a:spcPts val="360"/>
              </a:spcBef>
              <a:buClr>
                <a:srgbClr val="888888"/>
              </a:buClr>
              <a:buSzPct val="133333"/>
              <a:buFont typeface="Arial"/>
              <a:buNone/>
              <a:defRPr sz="1800" b="0" i="0" u="none" strike="noStrike" cap="none">
                <a:solidFill>
                  <a:srgbClr val="888888"/>
                </a:solidFill>
                <a:latin typeface="Helvetica Neue"/>
                <a:ea typeface="Helvetica Neue"/>
                <a:cs typeface="Helvetica Neue"/>
                <a:sym typeface="Helvetica Neue"/>
              </a:defRPr>
            </a:lvl2pPr>
            <a:lvl3pPr marL="914400" marR="0" lvl="2" indent="0" algn="l" rtl="0">
              <a:spcBef>
                <a:spcPts val="320"/>
              </a:spcBef>
              <a:buClr>
                <a:srgbClr val="888888"/>
              </a:buClr>
              <a:buSzPct val="125000"/>
              <a:buFont typeface="Arial"/>
              <a:buNone/>
              <a:defRPr sz="1600" b="0" i="0" u="none" strike="noStrike" cap="none">
                <a:solidFill>
                  <a:srgbClr val="888888"/>
                </a:solidFill>
                <a:latin typeface="Helvetica Neue"/>
                <a:ea typeface="Helvetica Neue"/>
                <a:cs typeface="Helvetica Neue"/>
                <a:sym typeface="Helvetica Neue"/>
              </a:defRPr>
            </a:lvl3pPr>
            <a:lvl4pPr marL="1371600" marR="0" lvl="3" indent="0" algn="l" rtl="0">
              <a:spcBef>
                <a:spcPts val="280"/>
              </a:spcBef>
              <a:buClr>
                <a:srgbClr val="888888"/>
              </a:buClr>
              <a:buSzPct val="128571"/>
              <a:buFont typeface="Arial"/>
              <a:buNone/>
              <a:defRPr sz="1400" b="0" i="0" u="none" strike="noStrike" cap="none">
                <a:solidFill>
                  <a:srgbClr val="888888"/>
                </a:solidFill>
                <a:latin typeface="Helvetica Neue"/>
                <a:ea typeface="Helvetica Neue"/>
                <a:cs typeface="Helvetica Neue"/>
                <a:sym typeface="Helvetica Neue"/>
              </a:defRPr>
            </a:lvl4pPr>
            <a:lvl5pPr marL="1828800" marR="0" lvl="4" indent="0" algn="l" rtl="0">
              <a:spcBef>
                <a:spcPts val="280"/>
              </a:spcBef>
              <a:buClr>
                <a:srgbClr val="888888"/>
              </a:buClr>
              <a:buSzPct val="114285"/>
              <a:buFont typeface="Arial"/>
              <a:buNone/>
              <a:defRPr sz="1400" b="0" i="0" u="none" strike="noStrike" cap="none">
                <a:solidFill>
                  <a:srgbClr val="888888"/>
                </a:solidFill>
                <a:latin typeface="Helvetica Neue"/>
                <a:ea typeface="Helvetica Neue"/>
                <a:cs typeface="Helvetica Neue"/>
                <a:sym typeface="Helvetica Neue"/>
              </a:defRPr>
            </a:lvl5pPr>
            <a:lvl6pPr marL="2286000" marR="0" lvl="5"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SzPct val="142857"/>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33" name="Shape 33"/>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6" name="Shape 36"/>
          <p:cNvSpPr txBox="1">
            <a:spLocks noGrp="1"/>
          </p:cNvSpPr>
          <p:nvPr>
            <p:ph type="body" idx="1"/>
          </p:nvPr>
        </p:nvSpPr>
        <p:spPr>
          <a:xfrm>
            <a:off x="457200" y="1600200"/>
            <a:ext cx="4038600"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4648200" y="1600200"/>
            <a:ext cx="4038600"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39" name="Shape 39"/>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42" name="Shape 42"/>
          <p:cNvSpPr txBox="1">
            <a:spLocks noGrp="1"/>
          </p:cNvSpPr>
          <p:nvPr>
            <p:ph type="body" idx="1"/>
          </p:nvPr>
        </p:nvSpPr>
        <p:spPr>
          <a:xfrm>
            <a:off x="457200" y="1371600"/>
            <a:ext cx="4040188" cy="803275"/>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SzPct val="116666"/>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SzPct val="120000"/>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SzPct val="111111"/>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SzPct val="112500"/>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SzPct val="100000"/>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8" cy="3951288"/>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371600"/>
            <a:ext cx="4041775" cy="803275"/>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SzPct val="116666"/>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SzPct val="120000"/>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SzPct val="111111"/>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SzPct val="112500"/>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SzPct val="100000"/>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SzPct val="125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5" cy="3951288"/>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47" name="Shape 47"/>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54" name="Shape 54"/>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971550"/>
            <a:ext cx="3008313" cy="857250"/>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ct val="70000"/>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7" name="Shape 57"/>
          <p:cNvSpPr txBox="1">
            <a:spLocks noGrp="1"/>
          </p:cNvSpPr>
          <p:nvPr>
            <p:ph type="body" idx="1"/>
          </p:nvPr>
        </p:nvSpPr>
        <p:spPr>
          <a:xfrm>
            <a:off x="3575050" y="971550"/>
            <a:ext cx="5111750" cy="515461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2"/>
          </p:nvPr>
        </p:nvSpPr>
        <p:spPr>
          <a:xfrm>
            <a:off x="457200" y="1828800"/>
            <a:ext cx="3008313" cy="4297363"/>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SzPct val="200000"/>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SzPct val="200000"/>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SzPct val="200000"/>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SzPct val="200000"/>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SzPct val="177777"/>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SzPct val="222222"/>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60" name="Shape 60"/>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5257800"/>
            <a:ext cx="5486400" cy="6096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ct val="70000"/>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3" name="Shape 63"/>
          <p:cNvSpPr>
            <a:spLocks noGrp="1"/>
          </p:cNvSpPr>
          <p:nvPr>
            <p:ph type="pic" idx="2"/>
          </p:nvPr>
        </p:nvSpPr>
        <p:spPr>
          <a:xfrm>
            <a:off x="1792288" y="993775"/>
            <a:ext cx="5486400" cy="41148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43750"/>
              <a:buFont typeface="Arial"/>
              <a:buNone/>
              <a:defRPr sz="3200" b="0" i="0" u="none" strike="noStrike" cap="none">
                <a:solidFill>
                  <a:schemeClr val="dk1"/>
                </a:solidFill>
                <a:latin typeface="Helvetica Neue"/>
                <a:ea typeface="Helvetica Neue"/>
                <a:cs typeface="Helvetica Neue"/>
                <a:sym typeface="Helvetica Neue"/>
              </a:defRPr>
            </a:lvl1pPr>
            <a:lvl2pPr marL="457200" marR="0" lvl="1" indent="0" algn="l" rtl="0">
              <a:spcBef>
                <a:spcPts val="560"/>
              </a:spcBef>
              <a:buClr>
                <a:schemeClr val="dk1"/>
              </a:buClr>
              <a:buSzPct val="50000"/>
              <a:buFont typeface="Arial"/>
              <a:buNone/>
              <a:defRPr sz="2800" b="0" i="0" u="none" strike="noStrike" cap="none">
                <a:solidFill>
                  <a:schemeClr val="dk1"/>
                </a:solidFill>
                <a:latin typeface="Helvetica Neue"/>
                <a:ea typeface="Helvetica Neue"/>
                <a:cs typeface="Helvetica Neue"/>
                <a:sym typeface="Helvetica Neue"/>
              </a:defRPr>
            </a:lvl2pPr>
            <a:lvl3pPr marL="914400" marR="0" lvl="2" indent="0" algn="l" rtl="0">
              <a:spcBef>
                <a:spcPts val="480"/>
              </a:spcBef>
              <a:buClr>
                <a:schemeClr val="dk1"/>
              </a:buClr>
              <a:buSzPct val="58333"/>
              <a:buFont typeface="Arial"/>
              <a:buNone/>
              <a:defRPr sz="2400" b="0" i="0" u="none" strike="noStrike" cap="none">
                <a:solidFill>
                  <a:schemeClr val="dk1"/>
                </a:solidFill>
                <a:latin typeface="Helvetica Neue"/>
                <a:ea typeface="Helvetica Neue"/>
                <a:cs typeface="Helvetica Neue"/>
                <a:sym typeface="Helvetica Neue"/>
              </a:defRPr>
            </a:lvl3pPr>
            <a:lvl4pPr marL="1371600" marR="0" lvl="3" indent="0" algn="l" rtl="0">
              <a:spcBef>
                <a:spcPts val="400"/>
              </a:spcBef>
              <a:buClr>
                <a:schemeClr val="dk1"/>
              </a:buClr>
              <a:buSzPct val="70000"/>
              <a:buFont typeface="Arial"/>
              <a:buNone/>
              <a:defRPr sz="2000" b="0" i="0" u="none" strike="noStrike" cap="none">
                <a:solidFill>
                  <a:schemeClr val="dk1"/>
                </a:solidFill>
                <a:latin typeface="Helvetica Neue"/>
                <a:ea typeface="Helvetica Neue"/>
                <a:cs typeface="Helvetica Neue"/>
                <a:sym typeface="Helvetica Neue"/>
              </a:defRPr>
            </a:lvl4pPr>
            <a:lvl5pPr marL="1828800" marR="0" lvl="4" indent="0" algn="l" rtl="0">
              <a:spcBef>
                <a:spcPts val="400"/>
              </a:spcBef>
              <a:buClr>
                <a:schemeClr val="dk1"/>
              </a:buClr>
              <a:buSzPct val="70000"/>
              <a:buFont typeface="Arial"/>
              <a:buNone/>
              <a:defRPr sz="2000" b="0" i="0" u="none" strike="noStrike" cap="none">
                <a:solidFill>
                  <a:schemeClr val="dk1"/>
                </a:solidFill>
                <a:latin typeface="Helvetica Neue"/>
                <a:ea typeface="Helvetica Neue"/>
                <a:cs typeface="Helvetica Neue"/>
                <a:sym typeface="Helvetica Neue"/>
              </a:defRPr>
            </a:lvl5pPr>
            <a:lvl6pPr marL="2286000" marR="0" lvl="5"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SzPct val="7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65" name="Shape 65"/>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8" name="Shape 68"/>
          <p:cNvSpPr txBox="1">
            <a:spLocks noGrp="1"/>
          </p:cNvSpPr>
          <p:nvPr>
            <p:ph type="body" idx="1"/>
          </p:nvPr>
        </p:nvSpPr>
        <p:spPr>
          <a:xfrm rot="5400000">
            <a:off x="2080418" y="-556419"/>
            <a:ext cx="4983163" cy="82296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5257800" y="6567817"/>
            <a:ext cx="914400" cy="228600"/>
          </a:xfrm>
          <a:prstGeom prst="rect">
            <a:avLst/>
          </a:prstGeom>
          <a:noFill/>
          <a:ln>
            <a:noFill/>
          </a:ln>
        </p:spPr>
        <p:txBody>
          <a:bodyPr wrap="square" lIns="91425" tIns="91425" rIns="91425" bIns="91425" anchor="ctr" anchorCtr="0"/>
          <a:lstStyle>
            <a:lvl1pPr marL="0" marR="0" lvl="0" indent="0" algn="l" rtl="0">
              <a:spcBef>
                <a:spcPts val="0"/>
              </a:spcBef>
              <a:buSzPct val="140000"/>
              <a:buNone/>
              <a:defRPr sz="1000" b="1">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70" name="Shape 70"/>
          <p:cNvSpPr txBox="1">
            <a:spLocks noGrp="1"/>
          </p:cNvSpPr>
          <p:nvPr>
            <p:ph type="sldNum" idx="12"/>
          </p:nvPr>
        </p:nvSpPr>
        <p:spPr>
          <a:xfrm>
            <a:off x="6705600" y="6570177"/>
            <a:ext cx="381000" cy="223880"/>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sz="1000" b="1">
                <a:latin typeface="Calibri"/>
                <a:ea typeface="Calibri"/>
                <a:cs typeface="Calibri"/>
                <a:sym typeface="Calibri"/>
              </a:rPr>
              <a:pPr algn="r">
                <a:buSzPct val="25000"/>
              </a:pPr>
              <a:t>‹#›</a:t>
            </a:fld>
            <a:endParaRPr lang="en-US" sz="1000" b="1">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6997700" y="6462029"/>
            <a:ext cx="1822126" cy="154821"/>
          </a:xfrm>
          <a:prstGeom prst="rect">
            <a:avLst/>
          </a:prstGeom>
        </p:spPr>
      </p:pic>
      <p:pic>
        <p:nvPicPr>
          <p:cNvPr id="10" name="Picture 9" descr="Formal_Viterbi_GoldOnCard_NoBG.eps"/>
          <p:cNvPicPr>
            <a:picLocks noChangeAspect="1"/>
          </p:cNvPicPr>
          <p:nvPr/>
        </p:nvPicPr>
        <p:blipFill>
          <a:blip r:embed="rId5"/>
          <a:stretch>
            <a:fillRect/>
          </a:stretch>
        </p:blipFill>
        <p:spPr>
          <a:xfrm>
            <a:off x="292102" y="6138309"/>
            <a:ext cx="1741688" cy="470075"/>
          </a:xfrm>
          <a:prstGeom prst="rect">
            <a:avLst/>
          </a:prstGeom>
        </p:spPr>
      </p:pic>
    </p:spTree>
  </p:cSld>
  <p:clrMap bg1="dk1" tx1="lt1" bg2="dk2" tx2="lt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803900"/>
            <a:ext cx="9144000" cy="1052718"/>
          </a:xfrm>
          <a:prstGeom prst="rect">
            <a:avLst/>
          </a:prstGeom>
          <a:solidFill>
            <a:schemeClr val="tx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p:cNvSpPr/>
          <p:nvPr/>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6997700" y="6462029"/>
            <a:ext cx="1822126" cy="154821"/>
          </a:xfrm>
          <a:prstGeom prst="rect">
            <a:avLst/>
          </a:prstGeom>
        </p:spPr>
      </p:pic>
      <p:pic>
        <p:nvPicPr>
          <p:cNvPr id="12" name="Picture 11" descr="Formal_Viterbi_GoldOnCard_NoBG.eps"/>
          <p:cNvPicPr>
            <a:picLocks noChangeAspect="1"/>
          </p:cNvPicPr>
          <p:nvPr/>
        </p:nvPicPr>
        <p:blipFill>
          <a:blip r:embed="rId5"/>
          <a:stretch>
            <a:fillRect/>
          </a:stretch>
        </p:blipFill>
        <p:spPr>
          <a:xfrm>
            <a:off x="292102" y="6138309"/>
            <a:ext cx="1741688" cy="4700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Shape 11"/>
          <p:cNvSpPr txBox="1">
            <a:spLocks noGrp="1"/>
          </p:cNvSpPr>
          <p:nvPr>
            <p:ph type="title"/>
          </p:nvPr>
        </p:nvSpPr>
        <p:spPr>
          <a:xfrm>
            <a:off x="914400" y="92577"/>
            <a:ext cx="6934200" cy="639762"/>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43750"/>
              <a:buFont typeface="Helvetica Neue"/>
              <a:buNone/>
              <a:defRPr sz="3200" b="0" i="0" u="none" strike="noStrike" cap="none">
                <a:solidFill>
                  <a:schemeClr val="dk1"/>
                </a:solidFill>
                <a:latin typeface="Helvetica Neue"/>
                <a:ea typeface="Helvetica Neue"/>
                <a:cs typeface="Helvetica Neue"/>
                <a:sym typeface="Helvetica Neue"/>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2" name="Shape 12"/>
          <p:cNvSpPr txBox="1">
            <a:spLocks noGrp="1"/>
          </p:cNvSpPr>
          <p:nvPr>
            <p:ph type="body" idx="1"/>
          </p:nvPr>
        </p:nvSpPr>
        <p:spPr>
          <a:xfrm>
            <a:off x="457200" y="1066800"/>
            <a:ext cx="8229600" cy="49831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68753" y="6458237"/>
            <a:ext cx="381000" cy="223880"/>
          </a:xfrm>
          <a:prstGeom prst="rect">
            <a:avLst/>
          </a:prstGeom>
          <a:noFill/>
          <a:ln>
            <a:noFill/>
          </a:ln>
        </p:spPr>
        <p:txBody>
          <a:bodyPr wrap="square" lIns="91425" tIns="45700" rIns="91425" bIns="45700" anchor="ctr" anchorCtr="0">
            <a:noAutofit/>
          </a:bodyPr>
          <a:lstStyle/>
          <a:p>
            <a:pPr algn="r" defTabSz="914400">
              <a:buSzPct val="25000"/>
            </a:pPr>
            <a:fld id="{00000000-1234-1234-1234-123412341234}" type="slidenum">
              <a:rPr lang="en-US" sz="1000" b="1" kern="0">
                <a:solidFill>
                  <a:srgbClr val="000000"/>
                </a:solidFill>
                <a:latin typeface="Calibri"/>
                <a:ea typeface="Calibri"/>
                <a:cs typeface="Calibri"/>
                <a:sym typeface="Calibri"/>
              </a:rPr>
              <a:pPr algn="r" defTabSz="914400">
                <a:buSzPct val="25000"/>
              </a:pPr>
              <a:t>‹#›</a:t>
            </a:fld>
            <a:endParaRPr lang="en-US" sz="1000" b="1" kern="0">
              <a:solidFill>
                <a:srgbClr val="000000"/>
              </a:solidFill>
              <a:latin typeface="Calibri"/>
              <a:ea typeface="Calibri"/>
              <a:cs typeface="Calibri"/>
              <a:sym typeface="Calibri"/>
            </a:endParaRPr>
          </a:p>
        </p:txBody>
      </p:sp>
      <p:cxnSp>
        <p:nvCxnSpPr>
          <p:cNvPr id="15" name="Shape 15"/>
          <p:cNvCxnSpPr/>
          <p:nvPr/>
        </p:nvCxnSpPr>
        <p:spPr>
          <a:xfrm>
            <a:off x="0" y="6248400"/>
            <a:ext cx="9144000" cy="0"/>
          </a:xfrm>
          <a:prstGeom prst="straightConnector1">
            <a:avLst/>
          </a:prstGeom>
          <a:noFill/>
          <a:ln w="12700" cap="flat" cmpd="sng">
            <a:solidFill>
              <a:srgbClr val="953734"/>
            </a:solidFill>
            <a:prstDash val="solid"/>
            <a:round/>
            <a:headEnd type="none" w="med" len="med"/>
            <a:tailEnd type="none" w="med" len="med"/>
          </a:ln>
        </p:spPr>
      </p:cxnSp>
      <p:cxnSp>
        <p:nvCxnSpPr>
          <p:cNvPr id="16" name="Shape 16"/>
          <p:cNvCxnSpPr/>
          <p:nvPr/>
        </p:nvCxnSpPr>
        <p:spPr>
          <a:xfrm>
            <a:off x="0" y="830108"/>
            <a:ext cx="9144000" cy="0"/>
          </a:xfrm>
          <a:prstGeom prst="straightConnector1">
            <a:avLst/>
          </a:prstGeom>
          <a:noFill/>
          <a:ln w="28575" cap="flat" cmpd="sng">
            <a:solidFill>
              <a:srgbClr val="953734"/>
            </a:solidFill>
            <a:prstDash val="solid"/>
            <a:round/>
            <a:headEnd type="none" w="med" len="med"/>
            <a:tailEnd type="none" w="med" len="med"/>
          </a:ln>
        </p:spPr>
      </p:cxnSp>
      <p:cxnSp>
        <p:nvCxnSpPr>
          <p:cNvPr id="17" name="Shape 17"/>
          <p:cNvCxnSpPr/>
          <p:nvPr/>
        </p:nvCxnSpPr>
        <p:spPr>
          <a:xfrm>
            <a:off x="0" y="889982"/>
            <a:ext cx="9144000" cy="0"/>
          </a:xfrm>
          <a:prstGeom prst="straightConnector1">
            <a:avLst/>
          </a:prstGeom>
          <a:noFill/>
          <a:ln w="12700" cap="flat" cmpd="sng">
            <a:solidFill>
              <a:srgbClr val="953734"/>
            </a:solidFill>
            <a:prstDash val="solid"/>
            <a:round/>
            <a:headEnd type="none" w="med" len="med"/>
            <a:tailEnd type="none" w="med" len="med"/>
          </a:ln>
        </p:spPr>
      </p:cxnSp>
      <p:pic>
        <p:nvPicPr>
          <p:cNvPr id="2" name="Picture 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707606" y="6357524"/>
            <a:ext cx="1961147" cy="493700"/>
          </a:xfrm>
          <a:prstGeom prst="rect">
            <a:avLst/>
          </a:prstGeom>
        </p:spPr>
      </p:pic>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680" y="6378507"/>
            <a:ext cx="1744909" cy="464424"/>
          </a:xfrm>
          <a:prstGeom prst="rect">
            <a:avLst/>
          </a:prstGeom>
        </p:spPr>
      </p:pic>
      <p:cxnSp>
        <p:nvCxnSpPr>
          <p:cNvPr id="20" name="Shape 16"/>
          <p:cNvCxnSpPr/>
          <p:nvPr userDrawn="1"/>
        </p:nvCxnSpPr>
        <p:spPr>
          <a:xfrm>
            <a:off x="0" y="6317692"/>
            <a:ext cx="9144000" cy="0"/>
          </a:xfrm>
          <a:prstGeom prst="straightConnector1">
            <a:avLst/>
          </a:prstGeom>
          <a:noFill/>
          <a:ln w="28575" cap="flat" cmpd="sng">
            <a:solidFill>
              <a:srgbClr val="953734"/>
            </a:solidFill>
            <a:prstDash val="solid"/>
            <a:round/>
            <a:headEnd type="none" w="med" len="med"/>
            <a:tailEnd type="none" w="med" len="med"/>
          </a:ln>
        </p:spPr>
      </p:cxnSp>
    </p:spTree>
    <p:extLst>
      <p:ext uri="{BB962C8B-B14F-4D97-AF65-F5344CB8AC3E}">
        <p14:creationId xmlns:p14="http://schemas.microsoft.com/office/powerpoint/2010/main" val="865542962"/>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jpe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s://www.dhs.gov/cybersecurity-insurance" TargetMode="External"/><Relationship Id="rId4" Type="http://schemas.openxmlformats.org/officeDocument/2006/relationships/hyperlink" Target="https://www.travelers.com/cyber-insurance" TargetMode="External"/><Relationship Id="rId5" Type="http://schemas.openxmlformats.org/officeDocument/2006/relationships/hyperlink" Target="https://www-935.ibm.com/services/multimedia/SEL03027USEN_Poneman_2014_Cost_of_Data_Breach_Study.pdf" TargetMode="External"/><Relationship Id="rId6" Type="http://schemas.openxmlformats.org/officeDocument/2006/relationships/hyperlink" Target="https://netdiligence.com/wp-content/uploads/2016/05/CyberClaimsStudy-2013.pdf" TargetMode="External"/><Relationship Id="rId7" Type="http://schemas.openxmlformats.org/officeDocument/2006/relationships/image" Target="../media/image38.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 Id="rId3" Type="http://schemas.openxmlformats.org/officeDocument/2006/relationships/hyperlink" Target="https://github.com/A-Deb/Data_Breach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hyperlink" Target="http://www.dailymail.co.uk/news/article-3187344/Russia-hacked-Joint-Chiefs-Staff-shut-email-4-000-defence-department-employees-ELEVEN-DAYS.html" TargetMode="External"/><Relationship Id="rId8" Type="http://schemas.openxmlformats.org/officeDocument/2006/relationships/hyperlink" Target="https://hacked.com/cia-pulled-spies-beijing-opm-breach/" TargetMode="External"/><Relationship Id="rId9" Type="http://schemas.openxmlformats.org/officeDocument/2006/relationships/hyperlink" Target="https://www.wired.com/2016/05/insane-81m-bangladesh-bank-heist-heres-know/" TargetMode="External"/><Relationship Id="rId10" Type="http://schemas.openxmlformats.org/officeDocument/2006/relationships/image" Target="../media/image20.png"/><Relationship Id="rId11" Type="http://schemas.openxmlformats.org/officeDocument/2006/relationships/image" Target="../media/image21.tif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180.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4.png"/><Relationship Id="rId10" Type="http://schemas.openxmlformats.org/officeDocument/2006/relationships/image" Target="../media/image6.pn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jpe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a:xfrm>
            <a:off x="14701" y="505404"/>
            <a:ext cx="9129299" cy="2200275"/>
          </a:xfrm>
          <a:prstGeom prst="rect">
            <a:avLst/>
          </a:prstGeom>
        </p:spPr>
        <p:txBody>
          <a:bodyPr vert="horz" lIns="91440" tIns="45720" rIns="91440" bIns="45720" rtlCol="0" anchor="ctr">
            <a:normAutofit/>
          </a:bodyPr>
          <a:lstStyle/>
          <a:p>
            <a:pPr lvl="0" algn="ctr">
              <a:spcBef>
                <a:spcPct val="0"/>
              </a:spcBef>
              <a:defRPr/>
            </a:pPr>
            <a:r>
              <a:rPr lang="en-US" sz="2800" b="1" dirty="0" smtClean="0"/>
              <a:t>RADAR: Risk </a:t>
            </a:r>
            <a:r>
              <a:rPr lang="en-US" sz="2800" b="1" dirty="0"/>
              <a:t>Assessment for Database Attack </a:t>
            </a:r>
            <a:r>
              <a:rPr lang="en-US" sz="2800" b="1" dirty="0" smtClean="0"/>
              <a:t>Resistance</a:t>
            </a:r>
            <a:endParaRPr kumimoji="0" lang="en-US" sz="2400" b="1" u="none" strike="noStrike" kern="1200" cap="none" spc="0" normalizeH="0" baseline="0" noProof="0" dirty="0" smtClean="0">
              <a:ln>
                <a:noFill/>
              </a:ln>
              <a:solidFill>
                <a:schemeClr val="tx2"/>
              </a:solidFill>
              <a:effectLst/>
              <a:uLnTx/>
              <a:uFillTx/>
              <a:latin typeface="Arial"/>
              <a:ea typeface="+mj-ea"/>
              <a:cs typeface="Arial"/>
            </a:endParaRPr>
          </a:p>
        </p:txBody>
      </p:sp>
      <p:sp>
        <p:nvSpPr>
          <p:cNvPr id="52" name="Subtitle 2"/>
          <p:cNvSpPr txBox="1">
            <a:spLocks/>
          </p:cNvSpPr>
          <p:nvPr/>
        </p:nvSpPr>
        <p:spPr>
          <a:xfrm>
            <a:off x="7349" y="2476481"/>
            <a:ext cx="9129299" cy="749301"/>
          </a:xfrm>
          <a:prstGeom prst="rect">
            <a:avLst/>
          </a:prstGeom>
        </p:spPr>
        <p:txBody>
          <a:bodyPr vert="horz" lIns="91440" tIns="45720" rIns="91440" bIns="45720" rtlCol="0">
            <a:noAutofit/>
          </a:bodyPr>
          <a:lstStyle/>
          <a:p>
            <a:pPr lvl="0" algn="ctr">
              <a:spcBef>
                <a:spcPct val="20000"/>
              </a:spcBef>
              <a:defRPr/>
            </a:pPr>
            <a:r>
              <a:rPr lang="en-US" sz="2800" dirty="0" smtClean="0"/>
              <a:t>CSCI 699: Advanced Computer Security</a:t>
            </a:r>
          </a:p>
          <a:p>
            <a:pPr lvl="0" algn="ctr">
              <a:spcBef>
                <a:spcPct val="20000"/>
              </a:spcBef>
              <a:defRPr/>
            </a:pPr>
            <a:endParaRPr lang="en-US" sz="2400" dirty="0"/>
          </a:p>
          <a:p>
            <a:pPr lvl="0" algn="ctr">
              <a:spcBef>
                <a:spcPct val="20000"/>
              </a:spcBef>
              <a:defRPr/>
            </a:pPr>
            <a:r>
              <a:rPr lang="en-US" sz="2400" dirty="0" smtClean="0"/>
              <a:t>Ashok Deb </a:t>
            </a:r>
            <a:r>
              <a:rPr lang="en-US" dirty="0" smtClean="0"/>
              <a:t>(</a:t>
            </a:r>
            <a:r>
              <a:rPr lang="en-US" dirty="0" err="1" smtClean="0"/>
              <a:t>adeb@usc.edu</a:t>
            </a:r>
            <a:r>
              <a:rPr lang="en-US" dirty="0" smtClean="0"/>
              <a:t>)</a:t>
            </a:r>
            <a:endParaRPr lang="en-US" dirty="0" smtClean="0"/>
          </a:p>
          <a:p>
            <a:pPr lvl="0" algn="ctr">
              <a:spcBef>
                <a:spcPct val="20000"/>
              </a:spcBef>
              <a:defRPr/>
            </a:pPr>
            <a:r>
              <a:rPr lang="en-US" sz="2400" dirty="0" smtClean="0"/>
              <a:t>ASM </a:t>
            </a:r>
            <a:r>
              <a:rPr lang="en-US" sz="2400" dirty="0" smtClean="0"/>
              <a:t>Rizvi </a:t>
            </a:r>
            <a:r>
              <a:rPr lang="en-US" dirty="0" smtClean="0"/>
              <a:t>(</a:t>
            </a:r>
            <a:r>
              <a:rPr lang="en-US" dirty="0" err="1" smtClean="0"/>
              <a:t>asmrizvi@usc.edu</a:t>
            </a:r>
            <a:r>
              <a:rPr lang="en-US" dirty="0" smtClean="0"/>
              <a:t>)</a:t>
            </a:r>
            <a:endParaRPr lang="en-US" dirty="0" smtClean="0"/>
          </a:p>
          <a:p>
            <a:pPr lvl="0" algn="ctr">
              <a:spcBef>
                <a:spcPct val="20000"/>
              </a:spcBef>
              <a:defRPr/>
            </a:pPr>
            <a:r>
              <a:rPr lang="en-US" sz="2400" dirty="0" err="1" smtClean="0"/>
              <a:t>Rajat</a:t>
            </a:r>
            <a:r>
              <a:rPr lang="en-US" sz="2400" dirty="0" smtClean="0"/>
              <a:t> </a:t>
            </a:r>
            <a:r>
              <a:rPr lang="en-US" sz="2400" dirty="0" err="1" smtClean="0"/>
              <a:t>Tandon</a:t>
            </a:r>
            <a:r>
              <a:rPr lang="en-US" sz="2400" dirty="0" smtClean="0"/>
              <a:t> </a:t>
            </a:r>
            <a:r>
              <a:rPr lang="en-US" dirty="0" smtClean="0"/>
              <a:t>(</a:t>
            </a:r>
            <a:r>
              <a:rPr lang="en-US" dirty="0" err="1" smtClean="0"/>
              <a:t>rajattan@usc.edu</a:t>
            </a:r>
            <a:r>
              <a:rPr lang="en-US" dirty="0" smtClean="0"/>
              <a:t>)</a:t>
            </a:r>
            <a:endParaRPr lang="en-US" dirty="0" smtClean="0"/>
          </a:p>
          <a:p>
            <a:pPr lvl="0" algn="ctr">
              <a:spcBef>
                <a:spcPct val="20000"/>
              </a:spcBef>
              <a:defRPr/>
            </a:pPr>
            <a:endParaRPr kumimoji="0" lang="en-US" sz="2400" i="1" u="none" strike="noStrike" kern="1200" cap="none" spc="0" normalizeH="0" baseline="0" noProof="0" dirty="0" smtClean="0">
              <a:effectLst/>
              <a:uLnTx/>
              <a:uFillTx/>
              <a:latin typeface="Times New Roman"/>
              <a:cs typeface="Times New Roman"/>
            </a:endParaRPr>
          </a:p>
          <a:p>
            <a:pPr lvl="0" algn="ctr">
              <a:spcBef>
                <a:spcPct val="20000"/>
              </a:spcBef>
              <a:defRPr/>
            </a:pPr>
            <a:r>
              <a:rPr lang="en-US" sz="2400" i="1" dirty="0" smtClean="0">
                <a:latin typeface="Times New Roman"/>
                <a:cs typeface="Times New Roman"/>
              </a:rPr>
              <a:t>6 December, 2017</a:t>
            </a:r>
            <a:endParaRPr kumimoji="0" lang="en-US" sz="2400" i="1" u="none" strike="noStrike" kern="1200" cap="none" spc="0" normalizeH="0" baseline="0" noProof="0" dirty="0" smtClean="0">
              <a:effectLst/>
              <a:uLnTx/>
              <a:uFillTx/>
              <a:latin typeface="Times New Roman"/>
              <a:cs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R4: Software </a:t>
            </a:r>
            <a:r>
              <a:rPr lang="en-US" dirty="0"/>
              <a:t>U</a:t>
            </a:r>
            <a:r>
              <a:rPr lang="en-US" dirty="0" smtClean="0"/>
              <a:t>pdates</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6" name="Text Placeholder 2"/>
          <p:cNvSpPr>
            <a:spLocks noGrp="1"/>
          </p:cNvSpPr>
          <p:nvPr>
            <p:ph type="body" idx="1"/>
          </p:nvPr>
        </p:nvSpPr>
        <p:spPr>
          <a:xfrm>
            <a:off x="0" y="872668"/>
            <a:ext cx="8928100" cy="2397581"/>
          </a:xfrm>
        </p:spPr>
        <p:txBody>
          <a:bodyPr/>
          <a:lstStyle/>
          <a:p>
            <a:pPr>
              <a:spcAft>
                <a:spcPts val="1200"/>
              </a:spcAft>
            </a:pPr>
            <a:r>
              <a:rPr lang="en-IN" sz="1600" b="1" i="1" dirty="0" smtClean="0"/>
              <a:t>An analyst firm surveys 318 companies and finds that more than 80 percent of discovered breaches occurred due to patches pending for more than 10 days and even up to a year.</a:t>
            </a:r>
          </a:p>
          <a:p>
            <a:pPr>
              <a:spcAft>
                <a:spcPts val="1200"/>
              </a:spcAft>
            </a:pPr>
            <a:r>
              <a:rPr lang="en-IN" sz="1600" b="1" i="1" dirty="0" smtClean="0"/>
              <a:t> The vulnerability that caused the </a:t>
            </a:r>
            <a:r>
              <a:rPr lang="en-IN" sz="1600" b="1" i="1" dirty="0" err="1" smtClean="0"/>
              <a:t>equifax</a:t>
            </a:r>
            <a:r>
              <a:rPr lang="en-IN" sz="1600" b="1" i="1" dirty="0" smtClean="0"/>
              <a:t> breach was disclosed back in March. </a:t>
            </a:r>
          </a:p>
          <a:p>
            <a:pPr>
              <a:spcAft>
                <a:spcPts val="1200"/>
              </a:spcAft>
            </a:pPr>
            <a:r>
              <a:rPr lang="en-IN" sz="1600" b="1" i="1" dirty="0" smtClean="0"/>
              <a:t>There were clear and simple instructions of how to remedy the situation. </a:t>
            </a:r>
          </a:p>
          <a:p>
            <a:pPr>
              <a:spcAft>
                <a:spcPts val="1200"/>
              </a:spcAft>
            </a:pPr>
            <a:r>
              <a:rPr lang="en-IN" sz="1600" b="1" i="1" dirty="0" smtClean="0"/>
              <a:t>Companies should have procedures in place to follow such advice promptly.</a:t>
            </a:r>
          </a:p>
        </p:txBody>
      </p:sp>
      <p:pic>
        <p:nvPicPr>
          <p:cNvPr id="9218" name="Picture 2" descr="Image result for software updates breach"/>
          <p:cNvPicPr>
            <a:picLocks noChangeAspect="1" noChangeArrowheads="1"/>
          </p:cNvPicPr>
          <p:nvPr/>
        </p:nvPicPr>
        <p:blipFill>
          <a:blip r:embed="rId3"/>
          <a:srcRect/>
          <a:stretch>
            <a:fillRect/>
          </a:stretch>
        </p:blipFill>
        <p:spPr bwMode="auto">
          <a:xfrm>
            <a:off x="5776308" y="3511551"/>
            <a:ext cx="3244850" cy="1729746"/>
          </a:xfrm>
          <a:prstGeom prst="rect">
            <a:avLst/>
          </a:prstGeom>
          <a:noFill/>
        </p:spPr>
      </p:pic>
      <p:pic>
        <p:nvPicPr>
          <p:cNvPr id="9220" name="Picture 4" descr="Image result for equifax breach"/>
          <p:cNvPicPr>
            <a:picLocks noChangeAspect="1" noChangeArrowheads="1"/>
          </p:cNvPicPr>
          <p:nvPr/>
        </p:nvPicPr>
        <p:blipFill>
          <a:blip r:embed="rId4"/>
          <a:srcRect/>
          <a:stretch>
            <a:fillRect/>
          </a:stretch>
        </p:blipFill>
        <p:spPr bwMode="auto">
          <a:xfrm>
            <a:off x="165650" y="3352800"/>
            <a:ext cx="4444450" cy="2497547"/>
          </a:xfrm>
          <a:prstGeom prst="rect">
            <a:avLst/>
          </a:prstGeom>
          <a:noFill/>
        </p:spPr>
      </p:pic>
      <p:pic>
        <p:nvPicPr>
          <p:cNvPr id="9221" name="Picture 5"/>
          <p:cNvPicPr>
            <a:picLocks noChangeAspect="1" noChangeArrowheads="1"/>
          </p:cNvPicPr>
          <p:nvPr/>
        </p:nvPicPr>
        <p:blipFill>
          <a:blip r:embed="rId5"/>
          <a:srcRect/>
          <a:stretch>
            <a:fillRect/>
          </a:stretch>
        </p:blipFill>
        <p:spPr bwMode="auto">
          <a:xfrm>
            <a:off x="6437572" y="5072599"/>
            <a:ext cx="1882486" cy="1003451"/>
          </a:xfrm>
          <a:prstGeom prst="rect">
            <a:avLst/>
          </a:prstGeom>
          <a:noFill/>
          <a:ln w="9525">
            <a:noFill/>
            <a:miter lim="800000"/>
            <a:headEnd/>
            <a:tailEnd/>
          </a:ln>
        </p:spPr>
      </p:pic>
    </p:spTree>
    <p:extLst>
      <p:ext uri="{BB962C8B-B14F-4D97-AF65-F5344CB8AC3E}">
        <p14:creationId xmlns:p14="http://schemas.microsoft.com/office/powerpoint/2010/main" val="1952263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pPr marL="177800"/>
            <a:r>
              <a:rPr lang="en-US" dirty="0" smtClean="0"/>
              <a:t>R5</a:t>
            </a:r>
            <a:r>
              <a:rPr lang="en-US" dirty="0"/>
              <a:t>: Encrypt Portable Devices</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Rectangle 6"/>
          <p:cNvSpPr/>
          <p:nvPr/>
        </p:nvSpPr>
        <p:spPr>
          <a:xfrm>
            <a:off x="59186" y="932741"/>
            <a:ext cx="8961971" cy="369332"/>
          </a:xfrm>
          <a:prstGeom prst="rect">
            <a:avLst/>
          </a:prstGeom>
        </p:spPr>
        <p:txBody>
          <a:bodyPr wrap="square">
            <a:spAutoFit/>
          </a:bodyPr>
          <a:lstStyle/>
          <a:p>
            <a:pPr algn="ctr"/>
            <a:r>
              <a:rPr lang="en-US" dirty="0" smtClean="0"/>
              <a:t>We found a numerous number of breaches from stolen laptop, portable devices, etc. </a:t>
            </a:r>
          </a:p>
        </p:txBody>
      </p:sp>
      <p:sp>
        <p:nvSpPr>
          <p:cNvPr id="10" name="Rounded Rectangle 9"/>
          <p:cNvSpPr/>
          <p:nvPr/>
        </p:nvSpPr>
        <p:spPr>
          <a:xfrm>
            <a:off x="177419" y="1387364"/>
            <a:ext cx="2333843" cy="8871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AT&amp;T</a:t>
            </a:r>
          </a:p>
        </p:txBody>
      </p:sp>
      <p:sp>
        <p:nvSpPr>
          <p:cNvPr id="11" name="Rounded Rectangle 10"/>
          <p:cNvSpPr/>
          <p:nvPr/>
        </p:nvSpPr>
        <p:spPr>
          <a:xfrm>
            <a:off x="2511264" y="1387364"/>
            <a:ext cx="6509894" cy="8871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 laptop was stolen from a car </a:t>
            </a:r>
            <a:r>
              <a:rPr lang="en-US" dirty="0" smtClean="0"/>
              <a:t>containing unencrypted Social Security </a:t>
            </a:r>
            <a:r>
              <a:rPr lang="en-US" dirty="0"/>
              <a:t>numbers and bonus/salary info </a:t>
            </a:r>
            <a:r>
              <a:rPr lang="en-US" dirty="0" smtClean="0"/>
              <a:t> of </a:t>
            </a:r>
            <a:r>
              <a:rPr lang="en-US" dirty="0"/>
              <a:t>AT&amp;T </a:t>
            </a:r>
            <a:r>
              <a:rPr lang="en-US" dirty="0" smtClean="0"/>
              <a:t>employees in 2008.</a:t>
            </a:r>
            <a:endParaRPr lang="en-US" dirty="0"/>
          </a:p>
        </p:txBody>
      </p:sp>
      <p:sp>
        <p:nvSpPr>
          <p:cNvPr id="12" name="Rounded Rectangle 11"/>
          <p:cNvSpPr/>
          <p:nvPr/>
        </p:nvSpPr>
        <p:spPr>
          <a:xfrm>
            <a:off x="177418" y="2731668"/>
            <a:ext cx="2333843" cy="12669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Starbucks</a:t>
            </a:r>
            <a:endParaRPr lang="en-US" dirty="0"/>
          </a:p>
        </p:txBody>
      </p:sp>
      <p:sp>
        <p:nvSpPr>
          <p:cNvPr id="13" name="Rounded Rectangle 12"/>
          <p:cNvSpPr/>
          <p:nvPr/>
        </p:nvSpPr>
        <p:spPr>
          <a:xfrm>
            <a:off x="2511261" y="2707229"/>
            <a:ext cx="6509894" cy="12669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 laptop was stolen that contained private information on 97,000 employees, including names, addresses and Social Security </a:t>
            </a:r>
            <a:r>
              <a:rPr lang="en-US" dirty="0" smtClean="0"/>
              <a:t>numbers. </a:t>
            </a:r>
            <a:endParaRPr lang="en-US" dirty="0"/>
          </a:p>
        </p:txBody>
      </p:sp>
      <p:sp>
        <p:nvSpPr>
          <p:cNvPr id="14" name="Rounded Rectangle 13"/>
          <p:cNvSpPr/>
          <p:nvPr/>
        </p:nvSpPr>
        <p:spPr>
          <a:xfrm>
            <a:off x="208952" y="4392762"/>
            <a:ext cx="2333843" cy="13817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 Angeles County Child Support Services</a:t>
            </a:r>
          </a:p>
        </p:txBody>
      </p:sp>
      <p:sp>
        <p:nvSpPr>
          <p:cNvPr id="15" name="Rounded Rectangle 14"/>
          <p:cNvSpPr/>
          <p:nvPr/>
        </p:nvSpPr>
        <p:spPr>
          <a:xfrm>
            <a:off x="2558559" y="4392762"/>
            <a:ext cx="6509896" cy="132383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Three laptops containing personal </a:t>
            </a:r>
            <a:r>
              <a:rPr lang="en-US" sz="1600" dirty="0" smtClean="0"/>
              <a:t> information </a:t>
            </a:r>
            <a:r>
              <a:rPr lang="en-US" sz="1600" dirty="0"/>
              <a:t>including </a:t>
            </a:r>
            <a:r>
              <a:rPr lang="en-US" sz="1600" dirty="0" smtClean="0"/>
              <a:t>about 130,500 Social Security </a:t>
            </a:r>
            <a:r>
              <a:rPr lang="en-US" sz="1600" dirty="0"/>
              <a:t>numbers” most without </a:t>
            </a:r>
            <a:r>
              <a:rPr lang="en-US" sz="1600" dirty="0" smtClean="0"/>
              <a:t>names, 12,000 </a:t>
            </a:r>
            <a:r>
              <a:rPr lang="en-US" sz="1600" dirty="0"/>
              <a:t>individuals' names and </a:t>
            </a:r>
            <a:r>
              <a:rPr lang="en-US" sz="1600" dirty="0" smtClean="0"/>
              <a:t>addresses, and </a:t>
            </a:r>
            <a:r>
              <a:rPr lang="en-US" sz="1600" dirty="0"/>
              <a:t>more than 101,000 </a:t>
            </a:r>
            <a:r>
              <a:rPr lang="en-US" sz="1600" dirty="0" smtClean="0"/>
              <a:t>child support case numbers </a:t>
            </a:r>
            <a:r>
              <a:rPr lang="en-US" sz="1600" dirty="0"/>
              <a:t>were apparently stolen from the</a:t>
            </a:r>
            <a:br>
              <a:rPr lang="en-US" sz="1600" dirty="0"/>
            </a:br>
            <a:r>
              <a:rPr lang="en-US" sz="1600" dirty="0"/>
              <a:t>department's office.</a:t>
            </a:r>
          </a:p>
        </p:txBody>
      </p:sp>
      <p:sp>
        <p:nvSpPr>
          <p:cNvPr id="3" name="TextBox 2"/>
          <p:cNvSpPr txBox="1"/>
          <p:nvPr/>
        </p:nvSpPr>
        <p:spPr>
          <a:xfrm>
            <a:off x="470902" y="5824938"/>
            <a:ext cx="8361398" cy="400110"/>
          </a:xfrm>
          <a:prstGeom prst="rect">
            <a:avLst/>
          </a:prstGeom>
          <a:noFill/>
        </p:spPr>
        <p:txBody>
          <a:bodyPr wrap="square" rtlCol="0">
            <a:spAutoFit/>
          </a:bodyPr>
          <a:lstStyle/>
          <a:p>
            <a:r>
              <a:rPr lang="en-US" sz="1000" dirty="0"/>
              <a:t>https://</a:t>
            </a:r>
            <a:r>
              <a:rPr lang="en-US" sz="1000" dirty="0" err="1"/>
              <a:t>nakedsecurity.sophos.com</a:t>
            </a:r>
            <a:r>
              <a:rPr lang="en-US" sz="1000" dirty="0"/>
              <a:t>/2012/11/15/</a:t>
            </a:r>
            <a:r>
              <a:rPr lang="en-US" sz="1000" dirty="0" err="1"/>
              <a:t>nasa</a:t>
            </a:r>
            <a:r>
              <a:rPr lang="en-US" sz="1000" dirty="0"/>
              <a:t>-data-breach-stolen-laptop/https://</a:t>
            </a:r>
            <a:r>
              <a:rPr lang="en-US" sz="1000" dirty="0" err="1"/>
              <a:t>nakedsecurity.sophos.com</a:t>
            </a:r>
            <a:r>
              <a:rPr lang="en-US" sz="1000" dirty="0"/>
              <a:t>/2012/11/15/</a:t>
            </a:r>
            <a:r>
              <a:rPr lang="en-US" sz="1000" dirty="0" err="1"/>
              <a:t>nasa</a:t>
            </a:r>
            <a:r>
              <a:rPr lang="en-US" sz="1000" dirty="0"/>
              <a:t>-data-breach-stolen-laptop/</a:t>
            </a:r>
          </a:p>
        </p:txBody>
      </p:sp>
    </p:spTree>
    <p:extLst>
      <p:ext uri="{BB962C8B-B14F-4D97-AF65-F5344CB8AC3E}">
        <p14:creationId xmlns:p14="http://schemas.microsoft.com/office/powerpoint/2010/main" val="836883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3"/>
          <a:srcRect/>
          <a:stretch>
            <a:fillRect/>
          </a:stretch>
        </p:blipFill>
        <p:spPr bwMode="auto">
          <a:xfrm>
            <a:off x="0" y="2756612"/>
            <a:ext cx="1477961" cy="1117859"/>
          </a:xfrm>
          <a:prstGeom prst="rect">
            <a:avLst/>
          </a:prstGeom>
          <a:noFill/>
          <a:ln w="9525">
            <a:noFill/>
            <a:miter lim="800000"/>
            <a:headEnd/>
            <a:tailEnd/>
          </a:ln>
        </p:spPr>
      </p:pic>
      <p:pic>
        <p:nvPicPr>
          <p:cNvPr id="1033" name="Picture 9" descr="Image result for laptop stolen"/>
          <p:cNvPicPr>
            <a:picLocks noChangeAspect="1" noChangeArrowheads="1"/>
          </p:cNvPicPr>
          <p:nvPr/>
        </p:nvPicPr>
        <p:blipFill>
          <a:blip r:embed="rId4"/>
          <a:srcRect/>
          <a:stretch>
            <a:fillRect/>
          </a:stretch>
        </p:blipFill>
        <p:spPr bwMode="auto">
          <a:xfrm>
            <a:off x="196850" y="3874471"/>
            <a:ext cx="2981325" cy="2343151"/>
          </a:xfrm>
          <a:prstGeom prst="rect">
            <a:avLst/>
          </a:prstGeom>
          <a:noFill/>
        </p:spPr>
      </p:pic>
      <p:sp>
        <p:nvSpPr>
          <p:cNvPr id="9" name="Rectangle 8"/>
          <p:cNvSpPr/>
          <p:nvPr/>
        </p:nvSpPr>
        <p:spPr>
          <a:xfrm>
            <a:off x="3403600" y="2761761"/>
            <a:ext cx="5428700" cy="32135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11700" y="0"/>
            <a:ext cx="8520600" cy="763500"/>
          </a:xfrm>
        </p:spPr>
        <p:txBody>
          <a:bodyPr/>
          <a:lstStyle/>
          <a:p>
            <a:r>
              <a:rPr lang="en-US" dirty="0" smtClean="0"/>
              <a:t>R6: Backup data</a:t>
            </a:r>
            <a:endParaRPr lang="en-US" dirty="0"/>
          </a:p>
        </p:txBody>
      </p:sp>
      <p:sp>
        <p:nvSpPr>
          <p:cNvPr id="3" name="Text Placeholder 2"/>
          <p:cNvSpPr>
            <a:spLocks noGrp="1"/>
          </p:cNvSpPr>
          <p:nvPr>
            <p:ph type="body" idx="1"/>
          </p:nvPr>
        </p:nvSpPr>
        <p:spPr>
          <a:xfrm>
            <a:off x="0" y="872669"/>
            <a:ext cx="5645150" cy="1936750"/>
          </a:xfrm>
        </p:spPr>
        <p:txBody>
          <a:bodyPr/>
          <a:lstStyle/>
          <a:p>
            <a:pPr>
              <a:spcAft>
                <a:spcPts val="1200"/>
              </a:spcAft>
            </a:pPr>
            <a:r>
              <a:rPr lang="en-IN" sz="1600" b="1" i="1" dirty="0" smtClean="0"/>
              <a:t>Every 10 seconds, a consumer gets hit with </a:t>
            </a:r>
            <a:r>
              <a:rPr lang="en-IN" sz="1600" b="1" i="1" dirty="0" err="1" smtClean="0"/>
              <a:t>ransomware</a:t>
            </a:r>
            <a:r>
              <a:rPr lang="en-IN" sz="1600" b="1" i="1" dirty="0" smtClean="0"/>
              <a:t>.</a:t>
            </a:r>
          </a:p>
          <a:p>
            <a:pPr>
              <a:spcAft>
                <a:spcPts val="1200"/>
              </a:spcAft>
            </a:pPr>
            <a:r>
              <a:rPr lang="en-IN" sz="1600" b="1" i="1" dirty="0" smtClean="0"/>
              <a:t>A wrong click by a user can lay the best laid (and most expensive) security plans to waste.</a:t>
            </a:r>
          </a:p>
          <a:p>
            <a:pPr>
              <a:spcAft>
                <a:spcPts val="1200"/>
              </a:spcAft>
            </a:pPr>
            <a:r>
              <a:rPr lang="en-IN" sz="1600" b="1" i="1" dirty="0" smtClean="0"/>
              <a:t>Phishing email attachments have become the #1 delivery vehicle for </a:t>
            </a:r>
            <a:r>
              <a:rPr lang="en-IN" sz="1600" b="1" i="1" dirty="0" err="1" smtClean="0"/>
              <a:t>ransomware</a:t>
            </a:r>
            <a:endParaRPr lang="en-IN" sz="1600" b="1" i="1" dirty="0" smtClean="0"/>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pic>
        <p:nvPicPr>
          <p:cNvPr id="1028" name="Picture 4" descr="Image result for ransomware attack"/>
          <p:cNvPicPr>
            <a:picLocks noChangeAspect="1" noChangeArrowheads="1"/>
          </p:cNvPicPr>
          <p:nvPr/>
        </p:nvPicPr>
        <p:blipFill>
          <a:blip r:embed="rId5"/>
          <a:srcRect/>
          <a:stretch>
            <a:fillRect/>
          </a:stretch>
        </p:blipFill>
        <p:spPr bwMode="auto">
          <a:xfrm>
            <a:off x="3538130" y="2887315"/>
            <a:ext cx="5145571" cy="3003727"/>
          </a:xfrm>
          <a:prstGeom prst="rect">
            <a:avLst/>
          </a:prstGeom>
          <a:noFill/>
        </p:spPr>
      </p:pic>
      <p:grpSp>
        <p:nvGrpSpPr>
          <p:cNvPr id="13" name="Group 12"/>
          <p:cNvGrpSpPr/>
          <p:nvPr/>
        </p:nvGrpSpPr>
        <p:grpSpPr>
          <a:xfrm>
            <a:off x="5740400" y="872669"/>
            <a:ext cx="3086100" cy="1889092"/>
            <a:chOff x="4864100" y="872669"/>
            <a:chExt cx="3086100" cy="1889092"/>
          </a:xfrm>
        </p:grpSpPr>
        <p:sp>
          <p:nvSpPr>
            <p:cNvPr id="12" name="Rectangle 11"/>
            <p:cNvSpPr/>
            <p:nvPr/>
          </p:nvSpPr>
          <p:spPr>
            <a:xfrm>
              <a:off x="4864100" y="872669"/>
              <a:ext cx="3086100" cy="188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1" name="Picture 7"/>
            <p:cNvPicPr>
              <a:picLocks noChangeAspect="1" noChangeArrowheads="1"/>
            </p:cNvPicPr>
            <p:nvPr/>
          </p:nvPicPr>
          <p:blipFill>
            <a:blip r:embed="rId6"/>
            <a:srcRect/>
            <a:stretch>
              <a:fillRect/>
            </a:stretch>
          </p:blipFill>
          <p:spPr bwMode="auto">
            <a:xfrm>
              <a:off x="5031574" y="872669"/>
              <a:ext cx="2778926" cy="1847442"/>
            </a:xfrm>
            <a:prstGeom prst="rect">
              <a:avLst/>
            </a:prstGeom>
            <a:noFill/>
            <a:ln w="9525">
              <a:noFill/>
              <a:miter lim="800000"/>
              <a:headEnd/>
              <a:tailEnd/>
            </a:ln>
          </p:spPr>
        </p:pic>
      </p:grpSp>
      <p:pic>
        <p:nvPicPr>
          <p:cNvPr id="1035" name="Picture 11"/>
          <p:cNvPicPr>
            <a:picLocks noChangeAspect="1" noChangeArrowheads="1"/>
          </p:cNvPicPr>
          <p:nvPr/>
        </p:nvPicPr>
        <p:blipFill>
          <a:blip r:embed="rId7"/>
          <a:srcRect/>
          <a:stretch>
            <a:fillRect/>
          </a:stretch>
        </p:blipFill>
        <p:spPr bwMode="auto">
          <a:xfrm>
            <a:off x="196850" y="3874471"/>
            <a:ext cx="656844" cy="830879"/>
          </a:xfrm>
          <a:prstGeom prst="rect">
            <a:avLst/>
          </a:prstGeom>
          <a:noFill/>
          <a:ln w="9525">
            <a:noFill/>
            <a:miter lim="800000"/>
            <a:headEnd/>
            <a:tailEnd/>
          </a:ln>
        </p:spPr>
      </p:pic>
      <p:pic>
        <p:nvPicPr>
          <p:cNvPr id="1037" name="Picture 13" descr="Image result for backup data"/>
          <p:cNvPicPr>
            <a:picLocks noChangeAspect="1" noChangeArrowheads="1"/>
          </p:cNvPicPr>
          <p:nvPr/>
        </p:nvPicPr>
        <p:blipFill>
          <a:blip r:embed="rId8"/>
          <a:srcRect/>
          <a:stretch>
            <a:fillRect/>
          </a:stretch>
        </p:blipFill>
        <p:spPr bwMode="auto">
          <a:xfrm>
            <a:off x="1768704" y="2934530"/>
            <a:ext cx="1409471" cy="939941"/>
          </a:xfrm>
          <a:prstGeom prst="rect">
            <a:avLst/>
          </a:prstGeom>
          <a:noFill/>
        </p:spPr>
      </p:pic>
    </p:spTree>
    <p:extLst>
      <p:ext uri="{BB962C8B-B14F-4D97-AF65-F5344CB8AC3E}">
        <p14:creationId xmlns:p14="http://schemas.microsoft.com/office/powerpoint/2010/main" val="485020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R7: Cybersecurity Insurance</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a:p>
        </p:txBody>
      </p:sp>
      <p:sp>
        <p:nvSpPr>
          <p:cNvPr id="5" name="Rectangle 4"/>
          <p:cNvSpPr/>
          <p:nvPr/>
        </p:nvSpPr>
        <p:spPr>
          <a:xfrm>
            <a:off x="73877" y="948786"/>
            <a:ext cx="4572000" cy="4524315"/>
          </a:xfrm>
          <a:prstGeom prst="rect">
            <a:avLst/>
          </a:prstGeom>
        </p:spPr>
        <p:txBody>
          <a:bodyPr>
            <a:spAutoFit/>
          </a:bodyPr>
          <a:lstStyle/>
          <a:p>
            <a:pPr algn="ctr"/>
            <a:r>
              <a:rPr lang="en-US" sz="1600" b="1" dirty="0">
                <a:solidFill>
                  <a:schemeClr val="bg2"/>
                </a:solidFill>
              </a:rPr>
              <a:t>Cybersecurity insurance </a:t>
            </a:r>
            <a:r>
              <a:rPr lang="en-US" sz="1600" dirty="0" smtClean="0">
                <a:solidFill>
                  <a:srgbClr val="000000"/>
                </a:solidFill>
              </a:rPr>
              <a:t>can </a:t>
            </a:r>
            <a:r>
              <a:rPr lang="en-US" sz="1600" b="1" dirty="0" smtClean="0">
                <a:solidFill>
                  <a:schemeClr val="bg2"/>
                </a:solidFill>
              </a:rPr>
              <a:t>mitigate</a:t>
            </a:r>
            <a:r>
              <a:rPr lang="en-US" sz="1600" dirty="0" smtClean="0">
                <a:solidFill>
                  <a:srgbClr val="000000"/>
                </a:solidFill>
              </a:rPr>
              <a:t> </a:t>
            </a:r>
            <a:r>
              <a:rPr lang="en-US" sz="1600" dirty="0">
                <a:solidFill>
                  <a:srgbClr val="000000"/>
                </a:solidFill>
              </a:rPr>
              <a:t>losses from a variety of cyber incidents, including data breaches, business interruption, and network </a:t>
            </a:r>
            <a:r>
              <a:rPr lang="en-US" sz="1600" dirty="0" smtClean="0">
                <a:solidFill>
                  <a:srgbClr val="000000"/>
                </a:solidFill>
              </a:rPr>
              <a:t>damage.</a:t>
            </a:r>
            <a:r>
              <a:rPr lang="en-US" sz="1600" baseline="30000" dirty="0" smtClean="0">
                <a:solidFill>
                  <a:srgbClr val="000000"/>
                </a:solidFill>
              </a:rPr>
              <a:t>1</a:t>
            </a:r>
          </a:p>
          <a:p>
            <a:pPr algn="ctr"/>
            <a:endParaRPr lang="en-US" sz="1600" dirty="0" smtClean="0">
              <a:solidFill>
                <a:srgbClr val="000000"/>
              </a:solidFill>
            </a:endParaRPr>
          </a:p>
          <a:p>
            <a:pPr algn="ctr"/>
            <a:r>
              <a:rPr lang="en-US" sz="1600" dirty="0" smtClean="0">
                <a:solidFill>
                  <a:srgbClr val="000000"/>
                </a:solidFill>
              </a:rPr>
              <a:t>Encourage </a:t>
            </a:r>
            <a:r>
              <a:rPr lang="en-US" sz="1600" dirty="0">
                <a:solidFill>
                  <a:srgbClr val="000000"/>
                </a:solidFill>
              </a:rPr>
              <a:t>the adoption of </a:t>
            </a:r>
            <a:r>
              <a:rPr lang="en-US" sz="1600" b="1" dirty="0">
                <a:solidFill>
                  <a:schemeClr val="bg2"/>
                </a:solidFill>
              </a:rPr>
              <a:t>preventative measures</a:t>
            </a:r>
            <a:r>
              <a:rPr lang="en-US" sz="1600" dirty="0">
                <a:solidFill>
                  <a:schemeClr val="bg2"/>
                </a:solidFill>
              </a:rPr>
              <a:t> </a:t>
            </a:r>
            <a:r>
              <a:rPr lang="en-US" sz="1600" dirty="0">
                <a:solidFill>
                  <a:srgbClr val="000000"/>
                </a:solidFill>
              </a:rPr>
              <a:t>in return for more </a:t>
            </a:r>
            <a:r>
              <a:rPr lang="en-US" sz="1600" dirty="0" smtClean="0">
                <a:solidFill>
                  <a:srgbClr val="000000"/>
                </a:solidFill>
              </a:rPr>
              <a:t>coverage.</a:t>
            </a:r>
            <a:r>
              <a:rPr lang="en-US" sz="1600" baseline="30000" dirty="0" smtClean="0">
                <a:solidFill>
                  <a:srgbClr val="000000"/>
                </a:solidFill>
              </a:rPr>
              <a:t>1</a:t>
            </a:r>
          </a:p>
          <a:p>
            <a:pPr algn="ctr"/>
            <a:endParaRPr lang="en-US" sz="1600" dirty="0" smtClean="0">
              <a:solidFill>
                <a:srgbClr val="000000"/>
              </a:solidFill>
            </a:endParaRPr>
          </a:p>
          <a:p>
            <a:pPr algn="ctr"/>
            <a:r>
              <a:rPr lang="en-US" sz="1600" dirty="0" smtClean="0">
                <a:solidFill>
                  <a:srgbClr val="000000"/>
                </a:solidFill>
              </a:rPr>
              <a:t>Encourage </a:t>
            </a:r>
            <a:r>
              <a:rPr lang="en-US" sz="1600" dirty="0">
                <a:solidFill>
                  <a:srgbClr val="000000"/>
                </a:solidFill>
              </a:rPr>
              <a:t>the implementation of best practices by </a:t>
            </a:r>
            <a:r>
              <a:rPr lang="en-US" sz="1600" b="1" dirty="0">
                <a:solidFill>
                  <a:schemeClr val="bg2"/>
                </a:solidFill>
              </a:rPr>
              <a:t>basing premiums </a:t>
            </a:r>
            <a:r>
              <a:rPr lang="en-US" sz="1600" dirty="0">
                <a:solidFill>
                  <a:srgbClr val="000000"/>
                </a:solidFill>
              </a:rPr>
              <a:t>on an insured’s level of </a:t>
            </a:r>
            <a:r>
              <a:rPr lang="en-US" sz="1600" dirty="0" smtClean="0">
                <a:solidFill>
                  <a:srgbClr val="000000"/>
                </a:solidFill>
              </a:rPr>
              <a:t>self-protection.</a:t>
            </a:r>
            <a:r>
              <a:rPr lang="en-US" sz="1600" baseline="30000" dirty="0" smtClean="0">
                <a:solidFill>
                  <a:srgbClr val="000000"/>
                </a:solidFill>
              </a:rPr>
              <a:t>1</a:t>
            </a:r>
            <a:endParaRPr lang="en-US" sz="1600" baseline="30000" dirty="0"/>
          </a:p>
          <a:p>
            <a:pPr algn="ctr"/>
            <a:endParaRPr lang="en-US" sz="1600" dirty="0" smtClean="0">
              <a:solidFill>
                <a:srgbClr val="000000"/>
              </a:solidFill>
            </a:endParaRPr>
          </a:p>
          <a:p>
            <a:pPr algn="ctr"/>
            <a:r>
              <a:rPr lang="en-US" sz="1600" dirty="0" smtClean="0">
                <a:solidFill>
                  <a:srgbClr val="000000"/>
                </a:solidFill>
              </a:rPr>
              <a:t>Encourage a cyber </a:t>
            </a:r>
            <a:r>
              <a:rPr lang="en-US" sz="1600" dirty="0">
                <a:solidFill>
                  <a:srgbClr val="000000"/>
                </a:solidFill>
              </a:rPr>
              <a:t>incident data repository </a:t>
            </a:r>
            <a:r>
              <a:rPr lang="en-US" sz="1600" dirty="0" smtClean="0">
                <a:solidFill>
                  <a:srgbClr val="000000"/>
                </a:solidFill>
              </a:rPr>
              <a:t>to identify emerging </a:t>
            </a:r>
            <a:r>
              <a:rPr lang="en-US" sz="1600" dirty="0">
                <a:solidFill>
                  <a:srgbClr val="000000"/>
                </a:solidFill>
              </a:rPr>
              <a:t>cybersecurity best </a:t>
            </a:r>
            <a:r>
              <a:rPr lang="en-US" sz="1600" dirty="0" smtClean="0">
                <a:solidFill>
                  <a:srgbClr val="000000"/>
                </a:solidFill>
              </a:rPr>
              <a:t>practices </a:t>
            </a:r>
            <a:r>
              <a:rPr lang="en-US" sz="1600" dirty="0">
                <a:solidFill>
                  <a:srgbClr val="000000"/>
                </a:solidFill>
              </a:rPr>
              <a:t>and </a:t>
            </a:r>
            <a:r>
              <a:rPr lang="en-US" sz="1600" dirty="0" smtClean="0">
                <a:solidFill>
                  <a:srgbClr val="000000"/>
                </a:solidFill>
              </a:rPr>
              <a:t>assist cybersecurity </a:t>
            </a:r>
            <a:r>
              <a:rPr lang="en-US" sz="1600" dirty="0">
                <a:solidFill>
                  <a:srgbClr val="000000"/>
                </a:solidFill>
              </a:rPr>
              <a:t>insurance policies that </a:t>
            </a:r>
            <a:r>
              <a:rPr lang="en-US" sz="1600" b="1" dirty="0" smtClean="0">
                <a:solidFill>
                  <a:schemeClr val="bg2"/>
                </a:solidFill>
              </a:rPr>
              <a:t>reward</a:t>
            </a:r>
            <a:r>
              <a:rPr lang="en-US" sz="1600" dirty="0" smtClean="0">
                <a:solidFill>
                  <a:srgbClr val="000000"/>
                </a:solidFill>
              </a:rPr>
              <a:t> </a:t>
            </a:r>
            <a:r>
              <a:rPr lang="en-US" sz="1600" dirty="0">
                <a:solidFill>
                  <a:srgbClr val="000000"/>
                </a:solidFill>
              </a:rPr>
              <a:t>businesses for adopting and enforcing those best practices.</a:t>
            </a:r>
            <a:r>
              <a:rPr lang="en-US" sz="1600" baseline="30000" dirty="0">
                <a:solidFill>
                  <a:srgbClr val="000000"/>
                </a:solidFill>
              </a:rPr>
              <a:t>1</a:t>
            </a:r>
            <a:endParaRPr lang="en-US" sz="1600" baseline="30000" dirty="0"/>
          </a:p>
          <a:p>
            <a:pPr algn="ctr"/>
            <a:endParaRPr lang="en-US" sz="1600" dirty="0"/>
          </a:p>
        </p:txBody>
      </p:sp>
      <p:sp>
        <p:nvSpPr>
          <p:cNvPr id="6" name="TextBox 5"/>
          <p:cNvSpPr txBox="1"/>
          <p:nvPr/>
        </p:nvSpPr>
        <p:spPr>
          <a:xfrm>
            <a:off x="-9053" y="5635474"/>
            <a:ext cx="8874854" cy="923330"/>
          </a:xfrm>
          <a:prstGeom prst="rect">
            <a:avLst/>
          </a:prstGeom>
          <a:noFill/>
        </p:spPr>
        <p:txBody>
          <a:bodyPr wrap="square" rtlCol="0">
            <a:spAutoFit/>
          </a:bodyPr>
          <a:lstStyle/>
          <a:p>
            <a:r>
              <a:rPr lang="en-US" sz="900" baseline="30000" dirty="0" smtClean="0"/>
              <a:t>1</a:t>
            </a:r>
            <a:r>
              <a:rPr lang="en-US" sz="900" dirty="0" smtClean="0"/>
              <a:t>Department </a:t>
            </a:r>
            <a:r>
              <a:rPr lang="en-US" sz="900" dirty="0"/>
              <a:t>of Homeland Security National Protection and Programs Directorate (NPPD)</a:t>
            </a:r>
            <a:r>
              <a:rPr lang="en-US" sz="900" dirty="0" smtClean="0"/>
              <a:t> </a:t>
            </a:r>
            <a:r>
              <a:rPr lang="en-US" sz="900" dirty="0">
                <a:hlinkClick r:id="rId3"/>
              </a:rPr>
              <a:t>https://</a:t>
            </a:r>
            <a:r>
              <a:rPr lang="en-US" sz="900" dirty="0" smtClean="0">
                <a:hlinkClick r:id="rId3"/>
              </a:rPr>
              <a:t>www.dhs.gov/cybersecurity-insurance</a:t>
            </a:r>
            <a:r>
              <a:rPr lang="en-US" sz="900" dirty="0" smtClean="0"/>
              <a:t> </a:t>
            </a:r>
          </a:p>
          <a:p>
            <a:r>
              <a:rPr lang="en-US" sz="900" baseline="30000" dirty="0" smtClean="0"/>
              <a:t>2</a:t>
            </a:r>
            <a:r>
              <a:rPr lang="en-US" sz="900" dirty="0" smtClean="0"/>
              <a:t>Travelers Insurance </a:t>
            </a:r>
            <a:r>
              <a:rPr lang="en-US" sz="900" dirty="0" smtClean="0">
                <a:hlinkClick r:id="rId4"/>
              </a:rPr>
              <a:t>https</a:t>
            </a:r>
            <a:r>
              <a:rPr lang="en-US" sz="900" dirty="0">
                <a:hlinkClick r:id="rId4"/>
              </a:rPr>
              <a:t>://</a:t>
            </a:r>
            <a:r>
              <a:rPr lang="en-US" sz="900" dirty="0" smtClean="0">
                <a:hlinkClick r:id="rId4"/>
              </a:rPr>
              <a:t>www.travelers.com/cyber-insurance</a:t>
            </a:r>
            <a:endParaRPr lang="en-US" sz="900" dirty="0" smtClean="0"/>
          </a:p>
          <a:p>
            <a:r>
              <a:rPr lang="en-US" sz="900" baseline="30000" dirty="0" smtClean="0"/>
              <a:t>3</a:t>
            </a:r>
            <a:r>
              <a:rPr lang="en-US" sz="900" dirty="0" smtClean="0"/>
              <a:t>Ponemon </a:t>
            </a:r>
            <a:r>
              <a:rPr lang="en-US" sz="900" dirty="0"/>
              <a:t>2014 Institute Cost of Data Breach Study </a:t>
            </a:r>
            <a:r>
              <a:rPr lang="en-US" sz="900" dirty="0">
                <a:hlinkClick r:id="rId5"/>
              </a:rPr>
              <a:t>https://</a:t>
            </a:r>
            <a:r>
              <a:rPr lang="en-US" sz="900" dirty="0" smtClean="0">
                <a:hlinkClick r:id="rId5"/>
              </a:rPr>
              <a:t>www-935.ibm.com/services/multimedia/SEL03027USEN_Poneman_2014_Cost_of_Data_Breach_Study.pdf</a:t>
            </a:r>
            <a:r>
              <a:rPr lang="en-US" sz="900" dirty="0" smtClean="0"/>
              <a:t> </a:t>
            </a:r>
            <a:r>
              <a:rPr lang="en-US" sz="900" dirty="0"/>
              <a:t/>
            </a:r>
            <a:br>
              <a:rPr lang="en-US" sz="900" dirty="0"/>
            </a:br>
            <a:r>
              <a:rPr lang="en-US" sz="900" baseline="30000" dirty="0" smtClean="0"/>
              <a:t>4</a:t>
            </a:r>
            <a:r>
              <a:rPr lang="en-US" sz="900" dirty="0" smtClean="0"/>
              <a:t>NetDiligence </a:t>
            </a:r>
            <a:r>
              <a:rPr lang="en-US" sz="900" dirty="0"/>
              <a:t>2013 Cyber Liability &amp; Data Breach Study </a:t>
            </a:r>
            <a:r>
              <a:rPr lang="en-US" sz="900" dirty="0">
                <a:hlinkClick r:id="rId6"/>
              </a:rPr>
              <a:t>https://</a:t>
            </a:r>
            <a:r>
              <a:rPr lang="en-US" sz="900" dirty="0" smtClean="0">
                <a:hlinkClick r:id="rId6"/>
              </a:rPr>
              <a:t>netdiligence.com/wp-content/uploads/2016/05/CyberClaimsStudy-2013.pdf</a:t>
            </a:r>
            <a:r>
              <a:rPr lang="en-US" sz="900" dirty="0" smtClean="0"/>
              <a:t> </a:t>
            </a:r>
            <a:endParaRPr lang="en-US" sz="900" dirty="0"/>
          </a:p>
          <a:p>
            <a:endParaRPr lang="en-US" sz="900" dirty="0"/>
          </a:p>
          <a:p>
            <a:endParaRPr lang="en-US" sz="9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5421" y="948786"/>
            <a:ext cx="3817001" cy="3058867"/>
          </a:xfrm>
          <a:prstGeom prst="rect">
            <a:avLst/>
          </a:prstGeom>
        </p:spPr>
      </p:pic>
      <p:sp>
        <p:nvSpPr>
          <p:cNvPr id="11" name="Rectangle 10"/>
          <p:cNvSpPr/>
          <p:nvPr/>
        </p:nvSpPr>
        <p:spPr>
          <a:xfrm>
            <a:off x="4427148" y="4097249"/>
            <a:ext cx="4813546" cy="1569660"/>
          </a:xfrm>
          <a:prstGeom prst="rect">
            <a:avLst/>
          </a:prstGeom>
        </p:spPr>
        <p:txBody>
          <a:bodyPr wrap="square">
            <a:spAutoFit/>
          </a:bodyPr>
          <a:lstStyle/>
          <a:p>
            <a:pPr algn="ctr"/>
            <a:r>
              <a:rPr lang="en-US" sz="1600" dirty="0"/>
              <a:t>The average number of records lost </a:t>
            </a:r>
            <a:r>
              <a:rPr lang="en-US" sz="1600" dirty="0" smtClean="0"/>
              <a:t>30K</a:t>
            </a:r>
            <a:r>
              <a:rPr lang="en-US" sz="1600" baseline="30000" dirty="0"/>
              <a:t>3</a:t>
            </a:r>
            <a:endParaRPr lang="en-US" sz="1600" dirty="0" smtClean="0"/>
          </a:p>
          <a:p>
            <a:pPr algn="ctr"/>
            <a:r>
              <a:rPr lang="en-US" sz="1600" dirty="0" smtClean="0"/>
              <a:t>Average </a:t>
            </a:r>
            <a:r>
              <a:rPr lang="en-US" sz="1600" b="1" dirty="0">
                <a:solidFill>
                  <a:schemeClr val="bg2"/>
                </a:solidFill>
              </a:rPr>
              <a:t>notifications</a:t>
            </a:r>
            <a:r>
              <a:rPr lang="en-US" sz="1600" dirty="0">
                <a:solidFill>
                  <a:schemeClr val="bg2"/>
                </a:solidFill>
              </a:rPr>
              <a:t> </a:t>
            </a:r>
            <a:r>
              <a:rPr lang="en-US" sz="1600" dirty="0"/>
              <a:t>costs: $</a:t>
            </a:r>
            <a:r>
              <a:rPr lang="en-US" sz="1600" dirty="0" smtClean="0"/>
              <a:t>500K</a:t>
            </a:r>
            <a:r>
              <a:rPr lang="en-US" sz="1600" baseline="30000" dirty="0"/>
              <a:t>3</a:t>
            </a:r>
            <a:endParaRPr lang="en-US" sz="1600" dirty="0"/>
          </a:p>
          <a:p>
            <a:pPr algn="ctr"/>
            <a:r>
              <a:rPr lang="en-US" sz="1600" dirty="0"/>
              <a:t>Average post breach costs: $</a:t>
            </a:r>
            <a:r>
              <a:rPr lang="en-US" sz="1600" dirty="0" smtClean="0"/>
              <a:t>1.6M</a:t>
            </a:r>
            <a:r>
              <a:rPr lang="en-US" sz="1600" baseline="30000" dirty="0"/>
              <a:t>3</a:t>
            </a:r>
            <a:endParaRPr lang="en-US" sz="1600" dirty="0"/>
          </a:p>
          <a:p>
            <a:pPr algn="ctr"/>
            <a:r>
              <a:rPr lang="en-US" sz="1600" dirty="0"/>
              <a:t>Average lost business costs: </a:t>
            </a:r>
            <a:r>
              <a:rPr lang="en-US" sz="1600" dirty="0" smtClean="0"/>
              <a:t>$3.3M</a:t>
            </a:r>
            <a:r>
              <a:rPr lang="en-US" sz="1600" baseline="30000" dirty="0"/>
              <a:t>3</a:t>
            </a:r>
            <a:endParaRPr lang="en-US" sz="1600" dirty="0"/>
          </a:p>
          <a:p>
            <a:pPr algn="ctr"/>
            <a:r>
              <a:rPr lang="en-US" sz="1600" dirty="0"/>
              <a:t>Average detection costs: $</a:t>
            </a:r>
            <a:r>
              <a:rPr lang="en-US" sz="1600" dirty="0" smtClean="0"/>
              <a:t>400K</a:t>
            </a:r>
            <a:r>
              <a:rPr lang="en-US" sz="1600" baseline="30000" dirty="0" smtClean="0"/>
              <a:t>3</a:t>
            </a:r>
            <a:endParaRPr lang="en-US" sz="1600" dirty="0"/>
          </a:p>
          <a:p>
            <a:pPr algn="ctr"/>
            <a:r>
              <a:rPr lang="en-US" sz="1600" dirty="0"/>
              <a:t>Average </a:t>
            </a:r>
            <a:r>
              <a:rPr lang="en-US" sz="1600" b="1" dirty="0">
                <a:solidFill>
                  <a:schemeClr val="bg2"/>
                </a:solidFill>
              </a:rPr>
              <a:t>defense and settlement </a:t>
            </a:r>
            <a:r>
              <a:rPr lang="en-US" sz="1600" dirty="0"/>
              <a:t>costs: $</a:t>
            </a:r>
            <a:r>
              <a:rPr lang="en-US" sz="1600" dirty="0" smtClean="0"/>
              <a:t>800K</a:t>
            </a:r>
            <a:r>
              <a:rPr lang="en-US" sz="1600" baseline="30000" dirty="0" smtClean="0"/>
              <a:t>4</a:t>
            </a:r>
            <a:endParaRPr lang="en-US" sz="1600" b="0" i="0" dirty="0">
              <a:effectLst/>
            </a:endParaRPr>
          </a:p>
        </p:txBody>
      </p:sp>
      <p:sp>
        <p:nvSpPr>
          <p:cNvPr id="12" name="TextBox 11"/>
          <p:cNvSpPr txBox="1"/>
          <p:nvPr/>
        </p:nvSpPr>
        <p:spPr>
          <a:xfrm>
            <a:off x="8338266" y="3869153"/>
            <a:ext cx="461727" cy="276999"/>
          </a:xfrm>
          <a:prstGeom prst="rect">
            <a:avLst/>
          </a:prstGeom>
          <a:noFill/>
        </p:spPr>
        <p:txBody>
          <a:bodyPr wrap="square" rtlCol="0">
            <a:spAutoFit/>
          </a:bodyPr>
          <a:lstStyle/>
          <a:p>
            <a:r>
              <a:rPr lang="en-US" baseline="30000" smtClean="0"/>
              <a:t>2</a:t>
            </a:r>
            <a:endParaRPr lang="en-US" baseline="30000"/>
          </a:p>
        </p:txBody>
      </p:sp>
    </p:spTree>
    <p:extLst>
      <p:ext uri="{BB962C8B-B14F-4D97-AF65-F5344CB8AC3E}">
        <p14:creationId xmlns:p14="http://schemas.microsoft.com/office/powerpoint/2010/main" val="2039682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925" y="1472301"/>
            <a:ext cx="8520600" cy="3869246"/>
          </a:xfrm>
        </p:spPr>
        <p:txBody>
          <a:bodyPr/>
          <a:lstStyle/>
          <a:p>
            <a:pPr marL="177800" indent="0">
              <a:buNone/>
            </a:pPr>
            <a:r>
              <a:rPr lang="en-US" sz="2000" b="1" dirty="0" smtClean="0"/>
              <a:t>PREVENT</a:t>
            </a:r>
            <a:r>
              <a:rPr lang="en-US" sz="2000" dirty="0" smtClean="0"/>
              <a:t>-reduce the probability an attack happens</a:t>
            </a:r>
          </a:p>
          <a:p>
            <a:pPr marL="177800" indent="0">
              <a:buNone/>
            </a:pPr>
            <a:r>
              <a:rPr lang="en-US" sz="2000" dirty="0" smtClean="0"/>
              <a:t>	R1: Two Factor Authentication</a:t>
            </a:r>
          </a:p>
          <a:p>
            <a:pPr marL="177800" indent="0">
              <a:buNone/>
            </a:pPr>
            <a:r>
              <a:rPr lang="en-US" sz="2000" dirty="0"/>
              <a:t>	</a:t>
            </a:r>
            <a:r>
              <a:rPr lang="en-US" sz="2000" dirty="0" smtClean="0"/>
              <a:t>R2: Security Education</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DETER</a:t>
            </a:r>
            <a:r>
              <a:rPr lang="en-US" sz="2000" dirty="0" smtClean="0"/>
              <a:t>-reduce the probability an attack happens to you</a:t>
            </a:r>
          </a:p>
          <a:p>
            <a:pPr marL="177800" indent="0">
              <a:buNone/>
            </a:pPr>
            <a:r>
              <a:rPr lang="en-US" sz="2000" dirty="0" smtClean="0"/>
              <a:t>	R3: Robust Email Handling</a:t>
            </a:r>
          </a:p>
          <a:p>
            <a:pPr marL="177800" indent="0">
              <a:buNone/>
            </a:pPr>
            <a:r>
              <a:rPr lang="en-US" sz="2000" dirty="0"/>
              <a:t>	</a:t>
            </a:r>
            <a:r>
              <a:rPr lang="en-US" sz="2000" dirty="0" smtClean="0"/>
              <a:t>R4: Software Updates</a:t>
            </a:r>
          </a:p>
          <a:p>
            <a:pPr marL="177800" indent="0">
              <a:buNone/>
            </a:pPr>
            <a:r>
              <a:rPr lang="en-US" sz="2000" dirty="0"/>
              <a:t>	</a:t>
            </a:r>
            <a:r>
              <a:rPr lang="en-US" sz="2000" dirty="0" smtClean="0"/>
              <a:t>R5: Encrypt Portable Devices</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MITIGATE</a:t>
            </a:r>
            <a:r>
              <a:rPr lang="en-US" sz="2000" dirty="0" smtClean="0"/>
              <a:t>-increase the probability that you can survive an attack</a:t>
            </a:r>
          </a:p>
          <a:p>
            <a:pPr marL="177800" indent="0">
              <a:buNone/>
            </a:pPr>
            <a:r>
              <a:rPr lang="en-US" sz="2000" dirty="0"/>
              <a:t>	</a:t>
            </a:r>
            <a:r>
              <a:rPr lang="en-US" sz="2000" dirty="0" smtClean="0"/>
              <a:t>R6: </a:t>
            </a:r>
            <a:r>
              <a:rPr lang="en-US" sz="2000" dirty="0"/>
              <a:t>Backup </a:t>
            </a:r>
            <a:r>
              <a:rPr lang="en-US" sz="2000" dirty="0" smtClean="0"/>
              <a:t>Data</a:t>
            </a:r>
          </a:p>
          <a:p>
            <a:pPr marL="177800" indent="0">
              <a:buNone/>
            </a:pPr>
            <a:r>
              <a:rPr lang="en-US" sz="2000" dirty="0"/>
              <a:t>	</a:t>
            </a:r>
            <a:r>
              <a:rPr lang="en-US" sz="2000" dirty="0" smtClean="0"/>
              <a:t>R7: </a:t>
            </a:r>
            <a:r>
              <a:rPr lang="en-US" sz="2000" dirty="0"/>
              <a:t>Cybersecurity Insurance</a:t>
            </a:r>
          </a:p>
          <a:p>
            <a:pPr marL="177800" indent="0">
              <a:buNone/>
            </a:pPr>
            <a:r>
              <a:rPr lang="en-US" sz="2000" dirty="0"/>
              <a:t>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518" b="20465"/>
          <a:stretch/>
        </p:blipFill>
        <p:spPr>
          <a:xfrm>
            <a:off x="4929205" y="1869559"/>
            <a:ext cx="1739900" cy="338541"/>
          </a:xfrm>
          <a:prstGeom prst="rect">
            <a:avLst/>
          </a:prstGeom>
        </p:spPr>
      </p:pic>
      <p:sp>
        <p:nvSpPr>
          <p:cNvPr id="2" name="Title 1"/>
          <p:cNvSpPr>
            <a:spLocks noGrp="1"/>
          </p:cNvSpPr>
          <p:nvPr>
            <p:ph type="title"/>
          </p:nvPr>
        </p:nvSpPr>
        <p:spPr>
          <a:xfrm>
            <a:off x="311700" y="0"/>
            <a:ext cx="8520600" cy="763500"/>
          </a:xfrm>
        </p:spPr>
        <p:txBody>
          <a:bodyPr/>
          <a:lstStyle/>
          <a:p>
            <a:r>
              <a:rPr lang="en-US" dirty="0" smtClean="0"/>
              <a:t>Conclusion</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a:p>
        </p:txBody>
      </p:sp>
      <p:sp>
        <p:nvSpPr>
          <p:cNvPr id="5" name="TextBox 4"/>
          <p:cNvSpPr txBox="1"/>
          <p:nvPr/>
        </p:nvSpPr>
        <p:spPr>
          <a:xfrm rot="16200000">
            <a:off x="-1892922" y="3600374"/>
            <a:ext cx="4409244" cy="369332"/>
          </a:xfrm>
          <a:prstGeom prst="rect">
            <a:avLst/>
          </a:prstGeom>
          <a:gradFill flip="none" rotWithShape="1">
            <a:gsLst>
              <a:gs pos="25000">
                <a:srgbClr val="AEC3E9"/>
              </a:gs>
              <a:gs pos="0">
                <a:schemeClr val="bg2"/>
              </a:gs>
              <a:gs pos="50000">
                <a:schemeClr val="accent1">
                  <a:tint val="44500"/>
                  <a:satMod val="160000"/>
                </a:schemeClr>
              </a:gs>
              <a:gs pos="100000">
                <a:schemeClr val="accent1">
                  <a:tint val="23500"/>
                  <a:satMod val="160000"/>
                </a:schemeClr>
              </a:gs>
            </a:gsLst>
            <a:lin ang="0" scaled="1"/>
            <a:tileRect/>
          </a:gradFill>
        </p:spPr>
        <p:txBody>
          <a:bodyPr wrap="square" rtlCol="0">
            <a:spAutoFit/>
          </a:bodyPr>
          <a:lstStyle/>
          <a:p>
            <a:pPr algn="ctr"/>
            <a:r>
              <a:rPr lang="en-US" dirty="0" smtClean="0"/>
              <a:t>Defense in Depth</a:t>
            </a:r>
            <a:endParaRPr lang="en-US" dirty="0"/>
          </a:p>
        </p:txBody>
      </p:sp>
      <p:sp>
        <p:nvSpPr>
          <p:cNvPr id="6" name="Text Placeholder 2"/>
          <p:cNvSpPr txBox="1">
            <a:spLocks/>
          </p:cNvSpPr>
          <p:nvPr/>
        </p:nvSpPr>
        <p:spPr>
          <a:xfrm>
            <a:off x="442925" y="763500"/>
            <a:ext cx="8520600" cy="62714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177800" indent="0" defTabSz="914400">
              <a:buFont typeface="Arial"/>
              <a:buNone/>
            </a:pPr>
            <a:r>
              <a:rPr lang="en-US" kern="0" smtClean="0"/>
              <a:t>Data </a:t>
            </a:r>
            <a:r>
              <a:rPr lang="mr-IN" kern="0" smtClean="0"/>
              <a:t>–</a:t>
            </a:r>
            <a:r>
              <a:rPr lang="en-US" kern="0" smtClean="0"/>
              <a:t> Analysis </a:t>
            </a:r>
            <a:r>
              <a:rPr lang="mr-IN" kern="0" smtClean="0"/>
              <a:t>–</a:t>
            </a:r>
            <a:r>
              <a:rPr lang="en-US" kern="0" smtClean="0"/>
              <a:t> Conclusion </a:t>
            </a:r>
            <a:r>
              <a:rPr lang="mr-IN" kern="0" smtClean="0"/>
              <a:t>–</a:t>
            </a:r>
            <a:r>
              <a:rPr lang="en-US" kern="0" smtClean="0"/>
              <a:t> Recommendation</a:t>
            </a:r>
            <a:endParaRPr lang="en-US" kern="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402"/>
          <a:stretch/>
        </p:blipFill>
        <p:spPr>
          <a:xfrm>
            <a:off x="4022528" y="3712755"/>
            <a:ext cx="1580655" cy="3996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362" y="2196350"/>
            <a:ext cx="1574303" cy="4399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301" y="5852576"/>
            <a:ext cx="1496067" cy="3568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855" y="5209621"/>
            <a:ext cx="1245725" cy="642955"/>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9982" b="7561"/>
          <a:stretch/>
        </p:blipFill>
        <p:spPr>
          <a:xfrm>
            <a:off x="4641123" y="3383552"/>
            <a:ext cx="1158032" cy="39036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1875884"/>
            <a:ext cx="316270" cy="33221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2205319"/>
            <a:ext cx="316270" cy="33221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372913"/>
            <a:ext cx="316270" cy="33221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691421"/>
            <a:ext cx="316270" cy="332216"/>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4009929"/>
            <a:ext cx="316270" cy="332216"/>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212919"/>
            <a:ext cx="316270" cy="332216"/>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547543"/>
            <a:ext cx="316270" cy="332216"/>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0609" y="4077394"/>
            <a:ext cx="850527" cy="64597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136" y="2208334"/>
            <a:ext cx="1739900" cy="368300"/>
          </a:xfrm>
          <a:prstGeom prst="rect">
            <a:avLst/>
          </a:prstGeom>
        </p:spPr>
      </p:pic>
    </p:spTree>
    <p:extLst>
      <p:ext uri="{BB962C8B-B14F-4D97-AF65-F5344CB8AC3E}">
        <p14:creationId xmlns:p14="http://schemas.microsoft.com/office/powerpoint/2010/main" val="16477348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167" y="1932974"/>
            <a:ext cx="6292813" cy="4181676"/>
          </a:xfrm>
          <a:prstGeom prst="rect">
            <a:avLst/>
          </a:prstGeom>
        </p:spPr>
      </p:pic>
      <p:sp>
        <p:nvSpPr>
          <p:cNvPr id="2" name="Title 1"/>
          <p:cNvSpPr>
            <a:spLocks noGrp="1"/>
          </p:cNvSpPr>
          <p:nvPr>
            <p:ph type="title"/>
          </p:nvPr>
        </p:nvSpPr>
        <p:spPr>
          <a:xfrm>
            <a:off x="226208" y="63374"/>
            <a:ext cx="8520600" cy="763500"/>
          </a:xfrm>
        </p:spPr>
        <p:txBody>
          <a:bodyPr/>
          <a:lstStyle/>
          <a:p>
            <a:r>
              <a:rPr lang="en-US" dirty="0" smtClean="0"/>
              <a:t>Questions</a:t>
            </a:r>
            <a:endParaRPr lang="en-US" dirty="0"/>
          </a:p>
        </p:txBody>
      </p:sp>
      <p:sp>
        <p:nvSpPr>
          <p:cNvPr id="3" name="Text Placeholder 2"/>
          <p:cNvSpPr>
            <a:spLocks noGrp="1"/>
          </p:cNvSpPr>
          <p:nvPr>
            <p:ph type="body" idx="1"/>
          </p:nvPr>
        </p:nvSpPr>
        <p:spPr>
          <a:xfrm>
            <a:off x="323274" y="1027347"/>
            <a:ext cx="8520600" cy="4555200"/>
          </a:xfrm>
        </p:spPr>
        <p:txBody>
          <a:bodyPr/>
          <a:lstStyle/>
          <a:p>
            <a:pPr marL="177800" indent="0">
              <a:buNone/>
            </a:pPr>
            <a:r>
              <a:rPr lang="en-US" dirty="0" smtClean="0"/>
              <a:t>Our data, draft pape</a:t>
            </a:r>
            <a:r>
              <a:rPr lang="en-US" dirty="0" smtClean="0"/>
              <a:t>r and slides are available at:</a:t>
            </a:r>
          </a:p>
          <a:p>
            <a:pPr marL="177800" indent="0">
              <a:buNone/>
            </a:pPr>
            <a:r>
              <a:rPr lang="en-US" dirty="0">
                <a:hlinkClick r:id="rId3"/>
              </a:rPr>
              <a:t>https://</a:t>
            </a:r>
            <a:r>
              <a:rPr lang="en-US" dirty="0" smtClean="0">
                <a:hlinkClick r:id="rId3"/>
              </a:rPr>
              <a:t>github.com/A-Deb/Data_Breaches</a:t>
            </a:r>
            <a:r>
              <a:rPr lang="en-US" dirty="0" smtClean="0"/>
              <a:t> </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533699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925" y="1472301"/>
            <a:ext cx="8520600" cy="3869246"/>
          </a:xfrm>
        </p:spPr>
        <p:txBody>
          <a:bodyPr/>
          <a:lstStyle/>
          <a:p>
            <a:pPr marL="177800" indent="0">
              <a:buNone/>
            </a:pPr>
            <a:r>
              <a:rPr lang="en-US" sz="2000" b="1" dirty="0" smtClean="0"/>
              <a:t>PREVENT</a:t>
            </a:r>
            <a:r>
              <a:rPr lang="en-US" sz="2000" dirty="0" smtClean="0"/>
              <a:t>-reduce the probability an attack happens</a:t>
            </a:r>
          </a:p>
          <a:p>
            <a:pPr marL="177800" indent="0">
              <a:buNone/>
            </a:pPr>
            <a:r>
              <a:rPr lang="en-US" sz="2000" dirty="0" smtClean="0"/>
              <a:t>	R1: Two Factor Authentication</a:t>
            </a:r>
          </a:p>
          <a:p>
            <a:pPr marL="177800" indent="0">
              <a:buNone/>
            </a:pPr>
            <a:r>
              <a:rPr lang="en-US" sz="2000" dirty="0"/>
              <a:t>	</a:t>
            </a:r>
            <a:r>
              <a:rPr lang="en-US" sz="2000" dirty="0" smtClean="0"/>
              <a:t>R2: Security Education</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DETER</a:t>
            </a:r>
            <a:r>
              <a:rPr lang="en-US" sz="2000" dirty="0" smtClean="0"/>
              <a:t>-reduce the probability an attack happens to you</a:t>
            </a:r>
          </a:p>
          <a:p>
            <a:pPr marL="177800" indent="0">
              <a:buNone/>
            </a:pPr>
            <a:r>
              <a:rPr lang="en-US" sz="2000" dirty="0" smtClean="0"/>
              <a:t>	R3: Robust Email Handling</a:t>
            </a:r>
          </a:p>
          <a:p>
            <a:pPr marL="177800" indent="0">
              <a:buNone/>
            </a:pPr>
            <a:r>
              <a:rPr lang="en-US" sz="2000" dirty="0"/>
              <a:t>	</a:t>
            </a:r>
            <a:r>
              <a:rPr lang="en-US" sz="2000" dirty="0" smtClean="0"/>
              <a:t>R4: Software Updates</a:t>
            </a:r>
          </a:p>
          <a:p>
            <a:pPr marL="177800" indent="0">
              <a:buNone/>
            </a:pPr>
            <a:r>
              <a:rPr lang="en-US" sz="2000" dirty="0"/>
              <a:t>	</a:t>
            </a:r>
            <a:r>
              <a:rPr lang="en-US" sz="2000" dirty="0" smtClean="0"/>
              <a:t>R5: Encrypt Portable Devices</a:t>
            </a:r>
            <a:endParaRPr lang="en-US" sz="2000" dirty="0"/>
          </a:p>
          <a:p>
            <a:pPr marL="177800" indent="0">
              <a:buNone/>
            </a:pPr>
            <a:endParaRPr lang="en-US" sz="2000" dirty="0" smtClean="0"/>
          </a:p>
          <a:p>
            <a:pPr marL="177800" indent="0">
              <a:buNone/>
            </a:pPr>
            <a:endParaRPr lang="en-US" sz="2000" dirty="0" smtClean="0"/>
          </a:p>
          <a:p>
            <a:pPr marL="177800" indent="0">
              <a:buNone/>
            </a:pPr>
            <a:r>
              <a:rPr lang="en-US" sz="2000" b="1" dirty="0" smtClean="0"/>
              <a:t>MITIGATE</a:t>
            </a:r>
            <a:r>
              <a:rPr lang="en-US" sz="2000" dirty="0" smtClean="0"/>
              <a:t>-increase the probability that you can survive an attack</a:t>
            </a:r>
          </a:p>
          <a:p>
            <a:pPr marL="177800" indent="0">
              <a:buNone/>
            </a:pPr>
            <a:r>
              <a:rPr lang="en-US" sz="2000" dirty="0"/>
              <a:t>	</a:t>
            </a:r>
            <a:r>
              <a:rPr lang="en-US" sz="2000" dirty="0" smtClean="0"/>
              <a:t>R6: </a:t>
            </a:r>
            <a:r>
              <a:rPr lang="en-US" sz="2000" dirty="0"/>
              <a:t>Backup </a:t>
            </a:r>
            <a:r>
              <a:rPr lang="en-US" sz="2000" dirty="0" smtClean="0"/>
              <a:t>Data</a:t>
            </a:r>
          </a:p>
          <a:p>
            <a:pPr marL="177800" indent="0">
              <a:buNone/>
            </a:pPr>
            <a:r>
              <a:rPr lang="en-US" sz="2000" dirty="0"/>
              <a:t>	</a:t>
            </a:r>
            <a:r>
              <a:rPr lang="en-US" sz="2000" dirty="0" smtClean="0"/>
              <a:t>R7: </a:t>
            </a:r>
            <a:r>
              <a:rPr lang="en-US" sz="2000" dirty="0"/>
              <a:t>Cybersecurity Insurance</a:t>
            </a:r>
          </a:p>
          <a:p>
            <a:pPr marL="177800" indent="0">
              <a:buNone/>
            </a:pPr>
            <a:r>
              <a:rPr lang="en-US" sz="2000" dirty="0"/>
              <a:t>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518" b="20465"/>
          <a:stretch/>
        </p:blipFill>
        <p:spPr>
          <a:xfrm>
            <a:off x="4929205" y="1869559"/>
            <a:ext cx="1739900" cy="338541"/>
          </a:xfrm>
          <a:prstGeom prst="rect">
            <a:avLst/>
          </a:prstGeom>
        </p:spPr>
      </p:pic>
      <p:sp>
        <p:nvSpPr>
          <p:cNvPr id="2" name="Title 1"/>
          <p:cNvSpPr>
            <a:spLocks noGrp="1"/>
          </p:cNvSpPr>
          <p:nvPr>
            <p:ph type="title"/>
          </p:nvPr>
        </p:nvSpPr>
        <p:spPr>
          <a:xfrm>
            <a:off x="311700" y="0"/>
            <a:ext cx="8520600" cy="763500"/>
          </a:xfrm>
        </p:spPr>
        <p:txBody>
          <a:bodyPr/>
          <a:lstStyle/>
          <a:p>
            <a:r>
              <a:rPr lang="en-US" dirty="0" smtClean="0"/>
              <a:t>Bottom Line Up Front</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a:p>
        </p:txBody>
      </p:sp>
      <p:sp>
        <p:nvSpPr>
          <p:cNvPr id="5" name="TextBox 4"/>
          <p:cNvSpPr txBox="1"/>
          <p:nvPr/>
        </p:nvSpPr>
        <p:spPr>
          <a:xfrm rot="16200000">
            <a:off x="-1892922" y="3600374"/>
            <a:ext cx="4409244" cy="369332"/>
          </a:xfrm>
          <a:prstGeom prst="rect">
            <a:avLst/>
          </a:prstGeom>
          <a:gradFill flip="none" rotWithShape="1">
            <a:gsLst>
              <a:gs pos="25000">
                <a:srgbClr val="AEC3E9"/>
              </a:gs>
              <a:gs pos="0">
                <a:schemeClr val="bg2"/>
              </a:gs>
              <a:gs pos="50000">
                <a:schemeClr val="accent1">
                  <a:tint val="44500"/>
                  <a:satMod val="160000"/>
                </a:schemeClr>
              </a:gs>
              <a:gs pos="100000">
                <a:schemeClr val="accent1">
                  <a:tint val="23500"/>
                  <a:satMod val="160000"/>
                </a:schemeClr>
              </a:gs>
            </a:gsLst>
            <a:lin ang="0" scaled="1"/>
            <a:tileRect/>
          </a:gradFill>
        </p:spPr>
        <p:txBody>
          <a:bodyPr wrap="square" rtlCol="0">
            <a:spAutoFit/>
          </a:bodyPr>
          <a:lstStyle/>
          <a:p>
            <a:pPr algn="ctr"/>
            <a:r>
              <a:rPr lang="en-US" dirty="0" smtClean="0"/>
              <a:t>Defense in Depth</a:t>
            </a:r>
            <a:endParaRPr lang="en-US" dirty="0"/>
          </a:p>
        </p:txBody>
      </p:sp>
      <p:sp>
        <p:nvSpPr>
          <p:cNvPr id="6" name="Text Placeholder 2"/>
          <p:cNvSpPr txBox="1">
            <a:spLocks/>
          </p:cNvSpPr>
          <p:nvPr/>
        </p:nvSpPr>
        <p:spPr>
          <a:xfrm>
            <a:off x="442925" y="763500"/>
            <a:ext cx="8520600" cy="62714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2700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177800" indent="0" defTabSz="914400">
              <a:buFont typeface="Arial"/>
              <a:buNone/>
            </a:pPr>
            <a:r>
              <a:rPr lang="en-US" kern="0" smtClean="0"/>
              <a:t>Data </a:t>
            </a:r>
            <a:r>
              <a:rPr lang="mr-IN" kern="0" smtClean="0"/>
              <a:t>–</a:t>
            </a:r>
            <a:r>
              <a:rPr lang="en-US" kern="0" smtClean="0"/>
              <a:t> Analysis </a:t>
            </a:r>
            <a:r>
              <a:rPr lang="mr-IN" kern="0" smtClean="0"/>
              <a:t>–</a:t>
            </a:r>
            <a:r>
              <a:rPr lang="en-US" kern="0" smtClean="0"/>
              <a:t> Conclusion </a:t>
            </a:r>
            <a:r>
              <a:rPr lang="mr-IN" kern="0" smtClean="0"/>
              <a:t>–</a:t>
            </a:r>
            <a:r>
              <a:rPr lang="en-US" kern="0" smtClean="0"/>
              <a:t> Recommendation</a:t>
            </a:r>
            <a:endParaRPr lang="en-US" kern="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402"/>
          <a:stretch/>
        </p:blipFill>
        <p:spPr>
          <a:xfrm>
            <a:off x="4022528" y="3712755"/>
            <a:ext cx="1580655" cy="3996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362" y="2196350"/>
            <a:ext cx="1574303" cy="4399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301" y="5852576"/>
            <a:ext cx="1496067" cy="3568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855" y="5209621"/>
            <a:ext cx="1245725" cy="642955"/>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9982" b="7561"/>
          <a:stretch/>
        </p:blipFill>
        <p:spPr>
          <a:xfrm>
            <a:off x="4641123" y="3383552"/>
            <a:ext cx="1158032" cy="39036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1875884"/>
            <a:ext cx="316270" cy="33221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2205319"/>
            <a:ext cx="316270" cy="33221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372913"/>
            <a:ext cx="316270" cy="33221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3691421"/>
            <a:ext cx="316270" cy="332216"/>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4009929"/>
            <a:ext cx="316270" cy="332216"/>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212919"/>
            <a:ext cx="316270" cy="332216"/>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567" y="5547543"/>
            <a:ext cx="316270" cy="332216"/>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0609" y="4077394"/>
            <a:ext cx="850527" cy="64597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136" y="2208334"/>
            <a:ext cx="1739900" cy="368300"/>
          </a:xfrm>
          <a:prstGeom prst="rect">
            <a:avLst/>
          </a:prstGeom>
        </p:spPr>
      </p:pic>
    </p:spTree>
    <p:extLst>
      <p:ext uri="{BB962C8B-B14F-4D97-AF65-F5344CB8AC3E}">
        <p14:creationId xmlns:p14="http://schemas.microsoft.com/office/powerpoint/2010/main" val="1003325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Agenda</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pic>
        <p:nvPicPr>
          <p:cNvPr id="5" name="Picture 4"/>
          <p:cNvPicPr>
            <a:picLocks noChangeAspect="1"/>
          </p:cNvPicPr>
          <p:nvPr/>
        </p:nvPicPr>
        <p:blipFill>
          <a:blip r:embed="rId3"/>
          <a:stretch>
            <a:fillRect/>
          </a:stretch>
        </p:blipFill>
        <p:spPr>
          <a:xfrm>
            <a:off x="5279331" y="1229683"/>
            <a:ext cx="3416834" cy="4745603"/>
          </a:xfrm>
          <a:prstGeom prst="rect">
            <a:avLst/>
          </a:prstGeom>
        </p:spPr>
      </p:pic>
      <p:sp>
        <p:nvSpPr>
          <p:cNvPr id="7" name="TextBox 6"/>
          <p:cNvSpPr txBox="1"/>
          <p:nvPr/>
        </p:nvSpPr>
        <p:spPr>
          <a:xfrm>
            <a:off x="121577" y="1100547"/>
            <a:ext cx="4522850" cy="5078313"/>
          </a:xfrm>
          <a:prstGeom prst="rect">
            <a:avLst/>
          </a:prstGeom>
          <a:noFill/>
        </p:spPr>
        <p:txBody>
          <a:bodyPr wrap="square" rtlCol="0">
            <a:spAutoFit/>
          </a:bodyPr>
          <a:lstStyle/>
          <a:p>
            <a:pPr algn="ctr">
              <a:lnSpc>
                <a:spcPct val="150000"/>
              </a:lnSpc>
            </a:pPr>
            <a:r>
              <a:rPr lang="en-US" sz="2400" dirty="0" smtClean="0"/>
              <a:t>Background / Motivation</a:t>
            </a:r>
          </a:p>
          <a:p>
            <a:pPr algn="ctr">
              <a:lnSpc>
                <a:spcPct val="150000"/>
              </a:lnSpc>
            </a:pPr>
            <a:r>
              <a:rPr lang="en-US" sz="2400" dirty="0" smtClean="0"/>
              <a:t>Data</a:t>
            </a:r>
          </a:p>
          <a:p>
            <a:pPr algn="ctr">
              <a:lnSpc>
                <a:spcPct val="150000"/>
              </a:lnSpc>
            </a:pPr>
            <a:r>
              <a:rPr lang="en-US" sz="2400" dirty="0" smtClean="0"/>
              <a:t>Prevention Recommendations</a:t>
            </a:r>
          </a:p>
          <a:p>
            <a:pPr algn="ctr">
              <a:lnSpc>
                <a:spcPct val="150000"/>
              </a:lnSpc>
            </a:pPr>
            <a:r>
              <a:rPr lang="en-US" sz="2400" dirty="0" smtClean="0"/>
              <a:t>Deterrence Recommendations</a:t>
            </a:r>
          </a:p>
          <a:p>
            <a:pPr algn="ctr">
              <a:lnSpc>
                <a:spcPct val="150000"/>
              </a:lnSpc>
            </a:pPr>
            <a:r>
              <a:rPr lang="en-US" sz="2400" dirty="0" smtClean="0"/>
              <a:t>Mitigation Recommendations</a:t>
            </a:r>
          </a:p>
          <a:p>
            <a:pPr algn="ctr">
              <a:lnSpc>
                <a:spcPct val="150000"/>
              </a:lnSpc>
            </a:pPr>
            <a:r>
              <a:rPr lang="en-US" sz="2400" dirty="0" smtClean="0"/>
              <a:t>Related Work</a:t>
            </a:r>
          </a:p>
          <a:p>
            <a:pPr algn="ctr">
              <a:lnSpc>
                <a:spcPct val="150000"/>
              </a:lnSpc>
            </a:pPr>
            <a:r>
              <a:rPr lang="en-US" sz="2400" dirty="0" smtClean="0"/>
              <a:t>Future Work</a:t>
            </a:r>
          </a:p>
          <a:p>
            <a:pPr algn="ctr">
              <a:lnSpc>
                <a:spcPct val="150000"/>
              </a:lnSpc>
            </a:pPr>
            <a:r>
              <a:rPr lang="en-US" sz="2400" dirty="0" smtClean="0"/>
              <a:t>Conclusion</a:t>
            </a:r>
          </a:p>
          <a:p>
            <a:pPr algn="ctr">
              <a:lnSpc>
                <a:spcPct val="150000"/>
              </a:lnSpc>
            </a:pPr>
            <a:r>
              <a:rPr lang="en-US" sz="2400" dirty="0" smtClean="0"/>
              <a:t>Questions</a:t>
            </a:r>
            <a:endParaRPr lang="en-US" sz="2400" dirty="0"/>
          </a:p>
        </p:txBody>
      </p:sp>
    </p:spTree>
    <p:extLst>
      <p:ext uri="{BB962C8B-B14F-4D97-AF65-F5344CB8AC3E}">
        <p14:creationId xmlns:p14="http://schemas.microsoft.com/office/powerpoint/2010/main" val="1641460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r>
              <a:rPr lang="en-US" dirty="0" smtClean="0"/>
              <a:t>Background / Motivation</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532" y="1622276"/>
            <a:ext cx="1165926" cy="11011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400" y="1717761"/>
            <a:ext cx="1067679" cy="94671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65104"/>
            <a:ext cx="1808704" cy="1323170"/>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1" r="-341"/>
          <a:stretch/>
        </p:blipFill>
        <p:spPr>
          <a:xfrm>
            <a:off x="5981400" y="4313899"/>
            <a:ext cx="2642764" cy="1177753"/>
          </a:xfrm>
          <a:prstGeom prst="rect">
            <a:avLst/>
          </a:prstGeom>
        </p:spPr>
      </p:pic>
      <p:sp>
        <p:nvSpPr>
          <p:cNvPr id="9" name="Rectangle 8"/>
          <p:cNvSpPr/>
          <p:nvPr/>
        </p:nvSpPr>
        <p:spPr>
          <a:xfrm>
            <a:off x="947417" y="3746014"/>
            <a:ext cx="2916183" cy="369332"/>
          </a:xfrm>
          <a:prstGeom prst="rect">
            <a:avLst/>
          </a:prstGeom>
        </p:spPr>
        <p:txBody>
          <a:bodyPr wrap="none">
            <a:spAutoFit/>
          </a:bodyPr>
          <a:lstStyle/>
          <a:p>
            <a:pPr algn="ctr"/>
            <a:r>
              <a:rPr lang="en-US" dirty="0"/>
              <a:t>Bangladesh Bank </a:t>
            </a:r>
            <a:r>
              <a:rPr lang="en-US" dirty="0" smtClean="0"/>
              <a:t>Breach</a:t>
            </a:r>
            <a:r>
              <a:rPr lang="en-US" baseline="30000" dirty="0" smtClean="0"/>
              <a:t>3</a:t>
            </a:r>
            <a:endParaRPr lang="en-US" baseline="30000" dirty="0"/>
          </a:p>
        </p:txBody>
      </p:sp>
      <p:sp>
        <p:nvSpPr>
          <p:cNvPr id="23" name="TextBox 22"/>
          <p:cNvSpPr txBox="1"/>
          <p:nvPr/>
        </p:nvSpPr>
        <p:spPr>
          <a:xfrm>
            <a:off x="1536814" y="4150513"/>
            <a:ext cx="3417152" cy="1477328"/>
          </a:xfrm>
          <a:prstGeom prst="rect">
            <a:avLst/>
          </a:prstGeom>
          <a:noFill/>
        </p:spPr>
        <p:txBody>
          <a:bodyPr wrap="square" rtlCol="0">
            <a:spAutoFit/>
          </a:bodyPr>
          <a:lstStyle/>
          <a:p>
            <a:r>
              <a:rPr lang="en-US" dirty="0"/>
              <a:t>$</a:t>
            </a:r>
            <a:r>
              <a:rPr lang="en-US" dirty="0" smtClean="0"/>
              <a:t>101M </a:t>
            </a:r>
            <a:r>
              <a:rPr lang="en-US" dirty="0"/>
              <a:t>withdrawn by hackers</a:t>
            </a:r>
          </a:p>
          <a:p>
            <a:r>
              <a:rPr lang="en-US" dirty="0"/>
              <a:t>$</a:t>
            </a:r>
            <a:r>
              <a:rPr lang="en-US" dirty="0" smtClean="0"/>
              <a:t>81M </a:t>
            </a:r>
            <a:r>
              <a:rPr lang="en-US" dirty="0"/>
              <a:t>transferred to Philippines</a:t>
            </a:r>
          </a:p>
          <a:p>
            <a:r>
              <a:rPr lang="en-US" dirty="0"/>
              <a:t>$</a:t>
            </a:r>
            <a:r>
              <a:rPr lang="en-US" dirty="0" smtClean="0"/>
              <a:t>20M </a:t>
            </a:r>
            <a:r>
              <a:rPr lang="en-US" dirty="0"/>
              <a:t>transferred to Sri </a:t>
            </a:r>
            <a:r>
              <a:rPr lang="en-US" dirty="0" smtClean="0"/>
              <a:t>Lanka</a:t>
            </a:r>
          </a:p>
          <a:p>
            <a:r>
              <a:rPr lang="en-US" dirty="0"/>
              <a:t>$</a:t>
            </a:r>
            <a:r>
              <a:rPr lang="en-US" dirty="0" smtClean="0"/>
              <a:t>38M </a:t>
            </a:r>
            <a:r>
              <a:rPr lang="en-US" dirty="0" smtClean="0"/>
              <a:t>recovered</a:t>
            </a:r>
          </a:p>
          <a:p>
            <a:r>
              <a:rPr lang="en-US" dirty="0"/>
              <a:t>Governor </a:t>
            </a:r>
            <a:r>
              <a:rPr lang="en-US" dirty="0" smtClean="0"/>
              <a:t>resigned</a:t>
            </a:r>
          </a:p>
        </p:txBody>
      </p:sp>
      <p:sp>
        <p:nvSpPr>
          <p:cNvPr id="12" name="Rectangle 11"/>
          <p:cNvSpPr/>
          <p:nvPr/>
        </p:nvSpPr>
        <p:spPr>
          <a:xfrm>
            <a:off x="5743958" y="2751299"/>
            <a:ext cx="3032889" cy="646331"/>
          </a:xfrm>
          <a:prstGeom prst="rect">
            <a:avLst/>
          </a:prstGeom>
        </p:spPr>
        <p:txBody>
          <a:bodyPr wrap="square">
            <a:spAutoFit/>
          </a:bodyPr>
          <a:lstStyle/>
          <a:p>
            <a:pPr algn="ctr"/>
            <a:r>
              <a:rPr lang="en-US" dirty="0" smtClean="0"/>
              <a:t>US Military Joint Staff email down for 11 days</a:t>
            </a:r>
            <a:r>
              <a:rPr lang="en-US" baseline="30000" dirty="0" smtClean="0"/>
              <a:t>1</a:t>
            </a:r>
            <a:r>
              <a:rPr lang="en-US" dirty="0" smtClean="0"/>
              <a:t> </a:t>
            </a:r>
            <a:endParaRPr lang="en-US" dirty="0"/>
          </a:p>
        </p:txBody>
      </p:sp>
      <p:sp>
        <p:nvSpPr>
          <p:cNvPr id="10" name="Rectangle 9"/>
          <p:cNvSpPr/>
          <p:nvPr/>
        </p:nvSpPr>
        <p:spPr>
          <a:xfrm>
            <a:off x="51262" y="5698175"/>
            <a:ext cx="10898382" cy="553998"/>
          </a:xfrm>
          <a:prstGeom prst="rect">
            <a:avLst/>
          </a:prstGeom>
        </p:spPr>
        <p:txBody>
          <a:bodyPr wrap="square">
            <a:spAutoFit/>
          </a:bodyPr>
          <a:lstStyle/>
          <a:p>
            <a:r>
              <a:rPr lang="en-US" sz="1000" baseline="30000" dirty="0" smtClean="0"/>
              <a:t>1</a:t>
            </a:r>
            <a:r>
              <a:rPr lang="en-US" sz="1000" dirty="0" smtClean="0"/>
              <a:t> </a:t>
            </a:r>
            <a:r>
              <a:rPr lang="en-US" sz="1000" dirty="0" smtClean="0">
                <a:hlinkClick r:id="rId7"/>
              </a:rPr>
              <a:t>http</a:t>
            </a:r>
            <a:r>
              <a:rPr lang="en-US" sz="1000" dirty="0">
                <a:hlinkClick r:id="rId7"/>
              </a:rPr>
              <a:t>://</a:t>
            </a:r>
            <a:r>
              <a:rPr lang="en-US" sz="1000" dirty="0" smtClean="0">
                <a:hlinkClick r:id="rId7"/>
              </a:rPr>
              <a:t>www.dailymail.co.uk/news/article-3187344/Russia-hacked-Joint-Chiefs-Staff-shut-email-4-000-defence-department-employees-ELEVEN-DAYS.html</a:t>
            </a:r>
            <a:endParaRPr lang="en-US" sz="1000" dirty="0" smtClean="0"/>
          </a:p>
          <a:p>
            <a:r>
              <a:rPr lang="en-US" sz="1000" baseline="30000" dirty="0"/>
              <a:t>2</a:t>
            </a:r>
            <a:r>
              <a:rPr lang="en-US" sz="1000" dirty="0"/>
              <a:t> </a:t>
            </a:r>
            <a:r>
              <a:rPr lang="en-US" sz="1000" dirty="0">
                <a:hlinkClick r:id="rId8"/>
              </a:rPr>
              <a:t>https://hacked.com/cia-pulled-spies-beijing-opm-breach</a:t>
            </a:r>
            <a:r>
              <a:rPr lang="en-US" sz="1000" dirty="0" smtClean="0">
                <a:hlinkClick r:id="rId8"/>
              </a:rPr>
              <a:t>/</a:t>
            </a:r>
            <a:r>
              <a:rPr lang="en-US" sz="1000" dirty="0" smtClean="0"/>
              <a:t> </a:t>
            </a:r>
            <a:endParaRPr lang="en-US" sz="1000" dirty="0"/>
          </a:p>
          <a:p>
            <a:r>
              <a:rPr lang="en-US" sz="1000" baseline="30000" dirty="0" smtClean="0"/>
              <a:t>3</a:t>
            </a:r>
            <a:r>
              <a:rPr lang="en-US" sz="1000" dirty="0" smtClean="0"/>
              <a:t> </a:t>
            </a:r>
            <a:r>
              <a:rPr lang="en-US" sz="1000" dirty="0">
                <a:hlinkClick r:id="rId9"/>
              </a:rPr>
              <a:t>https://www.wired.com/2016/05/insane-81m-bangladesh-bank-heist-heres-know</a:t>
            </a:r>
            <a:r>
              <a:rPr lang="en-US" sz="1000" dirty="0" smtClean="0">
                <a:hlinkClick r:id="rId9"/>
              </a:rPr>
              <a:t>/</a:t>
            </a:r>
            <a:r>
              <a:rPr lang="en-US" sz="1000" dirty="0" smtClean="0"/>
              <a:t> </a:t>
            </a:r>
            <a:endParaRPr lang="en-US" sz="1000" dirty="0"/>
          </a:p>
        </p:txBody>
      </p:sp>
      <p:sp>
        <p:nvSpPr>
          <p:cNvPr id="14" name="Rectangle 13"/>
          <p:cNvSpPr/>
          <p:nvPr/>
        </p:nvSpPr>
        <p:spPr>
          <a:xfrm>
            <a:off x="5236932" y="1008584"/>
            <a:ext cx="3846225" cy="646331"/>
          </a:xfrm>
          <a:prstGeom prst="rect">
            <a:avLst/>
          </a:prstGeom>
        </p:spPr>
        <p:txBody>
          <a:bodyPr wrap="square">
            <a:spAutoFit/>
          </a:bodyPr>
          <a:lstStyle/>
          <a:p>
            <a:pPr algn="ctr"/>
            <a:r>
              <a:rPr lang="en-US" dirty="0" smtClean="0"/>
              <a:t>CIA operatives could be recovered from OPM hack</a:t>
            </a:r>
            <a:r>
              <a:rPr lang="en-US" baseline="30000" dirty="0" smtClean="0"/>
              <a:t>2</a:t>
            </a:r>
            <a:endParaRPr lang="en-US" baseline="30000" dirty="0"/>
          </a:p>
        </p:txBody>
      </p:sp>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b="21319"/>
          <a:stretch/>
        </p:blipFill>
        <p:spPr>
          <a:xfrm>
            <a:off x="5805552" y="3672336"/>
            <a:ext cx="2941256" cy="681197"/>
          </a:xfrm>
          <a:prstGeom prst="rect">
            <a:avLst/>
          </a:prstGeom>
        </p:spPr>
      </p:pic>
      <p:cxnSp>
        <p:nvCxnSpPr>
          <p:cNvPr id="17" name="Straight Connector 16"/>
          <p:cNvCxnSpPr/>
          <p:nvPr/>
        </p:nvCxnSpPr>
        <p:spPr>
          <a:xfrm flipH="1">
            <a:off x="5127585" y="976807"/>
            <a:ext cx="23149" cy="4665625"/>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11"/>
          <a:srcRect t="3583" b="10007"/>
          <a:stretch/>
        </p:blipFill>
        <p:spPr>
          <a:xfrm>
            <a:off x="639983" y="919677"/>
            <a:ext cx="4167165" cy="2679607"/>
          </a:xfrm>
          <a:prstGeom prst="rect">
            <a:avLst/>
          </a:prstGeom>
        </p:spPr>
      </p:pic>
      <p:cxnSp>
        <p:nvCxnSpPr>
          <p:cNvPr id="15" name="Straight Connector 14"/>
          <p:cNvCxnSpPr/>
          <p:nvPr/>
        </p:nvCxnSpPr>
        <p:spPr>
          <a:xfrm>
            <a:off x="311700" y="3634451"/>
            <a:ext cx="8709458" cy="115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54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08" y="68266"/>
            <a:ext cx="8520600" cy="763500"/>
          </a:xfrm>
        </p:spPr>
        <p:txBody>
          <a:bodyPr/>
          <a:lstStyle/>
          <a:p>
            <a:r>
              <a:rPr lang="en-US" dirty="0" smtClean="0"/>
              <a:t>Data</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a:p>
        </p:txBody>
      </p:sp>
      <p:graphicFrame>
        <p:nvGraphicFramePr>
          <p:cNvPr id="5" name="Chart 4">
            <a:extLst>
              <a:ext uri="{FF2B5EF4-FFF2-40B4-BE49-F238E27FC236}">
                <a16:creationId xmlns:a16="http://schemas.microsoft.com/office/drawing/2014/main" xmlns:lc="http://schemas.openxmlformats.org/drawingml/2006/lockedCanvas" xmlns="" id="{1241AC90-2DF0-4E04-8D2A-2D420DA82A8D}"/>
              </a:ext>
            </a:extLst>
          </p:cNvPr>
          <p:cNvGraphicFramePr>
            <a:graphicFrameLocks/>
          </p:cNvGraphicFramePr>
          <p:nvPr/>
        </p:nvGraphicFramePr>
        <p:xfrm>
          <a:off x="91442" y="831766"/>
          <a:ext cx="8929718"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91442" y="4299957"/>
            <a:ext cx="3981796" cy="1357745"/>
            <a:chOff x="91440" y="4114800"/>
            <a:chExt cx="3981796" cy="1357745"/>
          </a:xfrm>
        </p:grpSpPr>
        <p:sp>
          <p:nvSpPr>
            <p:cNvPr id="7" name="Rectangle 6"/>
            <p:cNvSpPr/>
            <p:nvPr/>
          </p:nvSpPr>
          <p:spPr>
            <a:xfrm>
              <a:off x="91440" y="4114800"/>
              <a:ext cx="3981795" cy="5264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Main Issue with Data</a:t>
              </a:r>
              <a:endParaRPr lang="en-IN" dirty="0"/>
            </a:p>
          </p:txBody>
        </p:sp>
        <p:sp>
          <p:nvSpPr>
            <p:cNvPr id="8" name="Rectangle 7"/>
            <p:cNvSpPr/>
            <p:nvPr/>
          </p:nvSpPr>
          <p:spPr>
            <a:xfrm>
              <a:off x="91441" y="4641274"/>
              <a:ext cx="3981795" cy="831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spcAft>
                  <a:spcPts val="600"/>
                </a:spcAft>
                <a:buFontTx/>
                <a:buChar char="-"/>
              </a:pPr>
              <a:r>
                <a:rPr lang="en-IN" sz="1200" dirty="0" smtClean="0"/>
                <a:t> No  central repository where all breaches can be found</a:t>
              </a:r>
            </a:p>
            <a:p>
              <a:pPr>
                <a:buFontTx/>
                <a:buChar char="-"/>
              </a:pPr>
              <a:r>
                <a:rPr lang="en-IN" sz="1200" dirty="0" smtClean="0"/>
                <a:t> Incomplete information about the breaches on web </a:t>
              </a:r>
              <a:endParaRPr lang="en-IN" sz="1200" dirty="0"/>
            </a:p>
          </p:txBody>
        </p:sp>
      </p:grpSp>
      <p:grpSp>
        <p:nvGrpSpPr>
          <p:cNvPr id="19" name="Group 18"/>
          <p:cNvGrpSpPr/>
          <p:nvPr/>
        </p:nvGrpSpPr>
        <p:grpSpPr>
          <a:xfrm>
            <a:off x="4225654" y="4116532"/>
            <a:ext cx="1239974" cy="1853058"/>
            <a:chOff x="7038118" y="3737251"/>
            <a:chExt cx="1239974" cy="1853058"/>
          </a:xfrm>
        </p:grpSpPr>
        <p:sp>
          <p:nvSpPr>
            <p:cNvPr id="18" name="Rectangle 17"/>
            <p:cNvSpPr/>
            <p:nvPr/>
          </p:nvSpPr>
          <p:spPr>
            <a:xfrm>
              <a:off x="7038118" y="3737251"/>
              <a:ext cx="1239974" cy="185305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225174" y="3941620"/>
              <a:ext cx="914392" cy="36714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1000" dirty="0" smtClean="0"/>
                <a:t>Privacy Rights</a:t>
              </a:r>
              <a:endParaRPr lang="en-IN" sz="1000" dirty="0"/>
            </a:p>
          </p:txBody>
        </p:sp>
        <p:sp>
          <p:nvSpPr>
            <p:cNvPr id="14" name="Rectangle 13"/>
            <p:cNvSpPr/>
            <p:nvPr/>
          </p:nvSpPr>
          <p:spPr>
            <a:xfrm>
              <a:off x="7225174" y="4308767"/>
              <a:ext cx="914392" cy="36714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000" dirty="0" smtClean="0"/>
                <a:t>Vigilante.pw</a:t>
              </a:r>
            </a:p>
          </p:txBody>
        </p:sp>
        <p:sp>
          <p:nvSpPr>
            <p:cNvPr id="15" name="Rectangle 14"/>
            <p:cNvSpPr/>
            <p:nvPr/>
          </p:nvSpPr>
          <p:spPr>
            <a:xfrm>
              <a:off x="7225174" y="4675914"/>
              <a:ext cx="914392" cy="3671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000" dirty="0" smtClean="0"/>
                <a:t>Information is Beautiful</a:t>
              </a:r>
              <a:endParaRPr lang="en-IN" sz="1000" dirty="0"/>
            </a:p>
          </p:txBody>
        </p:sp>
        <p:sp>
          <p:nvSpPr>
            <p:cNvPr id="16" name="Rectangle 15"/>
            <p:cNvSpPr/>
            <p:nvPr/>
          </p:nvSpPr>
          <p:spPr>
            <a:xfrm>
              <a:off x="7225174" y="5043061"/>
              <a:ext cx="914392" cy="36714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1000" dirty="0" smtClean="0"/>
                <a:t>Wikipedia</a:t>
              </a:r>
              <a:endParaRPr lang="en-IN" sz="1000" dirty="0"/>
            </a:p>
          </p:txBody>
        </p:sp>
      </p:grpSp>
      <p:sp>
        <p:nvSpPr>
          <p:cNvPr id="17" name="Right Arrow 16"/>
          <p:cNvSpPr/>
          <p:nvPr/>
        </p:nvSpPr>
        <p:spPr>
          <a:xfrm>
            <a:off x="5493336" y="4978830"/>
            <a:ext cx="498756" cy="145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5992093" y="4127566"/>
            <a:ext cx="1759526" cy="1702527"/>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smtClean="0"/>
              <a:t>100 Randomly selected breaches with 25% </a:t>
            </a:r>
            <a:r>
              <a:rPr lang="en-IN" sz="1200" i="1" dirty="0" err="1" smtClean="0"/>
              <a:t>weightage</a:t>
            </a:r>
            <a:r>
              <a:rPr lang="en-IN" sz="1200" i="1" dirty="0" smtClean="0"/>
              <a:t> to each set</a:t>
            </a:r>
            <a:endParaRPr lang="en-IN" sz="1200" i="1" dirty="0"/>
          </a:p>
        </p:txBody>
      </p:sp>
      <p:sp>
        <p:nvSpPr>
          <p:cNvPr id="22" name="Right Arrow 21"/>
          <p:cNvSpPr/>
          <p:nvPr/>
        </p:nvSpPr>
        <p:spPr>
          <a:xfrm>
            <a:off x="7751619" y="4978830"/>
            <a:ext cx="498756" cy="145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8250374" y="4688048"/>
            <a:ext cx="770785" cy="734294"/>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200" dirty="0" smtClean="0"/>
              <a:t>Detailed Analysis</a:t>
            </a:r>
            <a:endParaRPr lang="en-IN" sz="1200" dirty="0"/>
          </a:p>
        </p:txBody>
      </p:sp>
      <p:sp>
        <p:nvSpPr>
          <p:cNvPr id="25" name="Rectangle 24"/>
          <p:cNvSpPr/>
          <p:nvPr/>
        </p:nvSpPr>
        <p:spPr>
          <a:xfrm>
            <a:off x="4225654" y="3685309"/>
            <a:ext cx="1239974" cy="4312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b="1" dirty="0" smtClean="0"/>
              <a:t>11,696 breaches</a:t>
            </a:r>
            <a:endParaRPr lang="en-IN" sz="1200" b="1" dirty="0"/>
          </a:p>
        </p:txBody>
      </p:sp>
    </p:spTree>
    <p:extLst>
      <p:ext uri="{BB962C8B-B14F-4D97-AF65-F5344CB8AC3E}">
        <p14:creationId xmlns:p14="http://schemas.microsoft.com/office/powerpoint/2010/main" val="1485039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6</a:t>
            </a:fld>
            <a:endParaRPr lang="en-US"/>
          </a:p>
        </p:txBody>
      </p:sp>
      <p:graphicFrame>
        <p:nvGraphicFramePr>
          <p:cNvPr id="5" name="Chart 4">
            <a:extLst>
              <a:ext uri="{FF2B5EF4-FFF2-40B4-BE49-F238E27FC236}">
                <a16:creationId xmlns:a16="http://schemas.microsoft.com/office/drawing/2014/main" xmlns:lc="http://schemas.openxmlformats.org/drawingml/2006/lockedCanvas" xmlns="" id="{A10CAEB3-EDA4-4575-BFBB-C5F0E8AC63B5}"/>
              </a:ext>
            </a:extLst>
          </p:cNvPr>
          <p:cNvGraphicFramePr>
            <a:graphicFrameLocks/>
          </p:cNvGraphicFramePr>
          <p:nvPr/>
        </p:nvGraphicFramePr>
        <p:xfrm>
          <a:off x="0" y="893618"/>
          <a:ext cx="9144000" cy="5324004"/>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226208" y="68266"/>
            <a:ext cx="8520600" cy="763500"/>
          </a:xfrm>
        </p:spPr>
        <p:txBody>
          <a:bodyPr/>
          <a:lstStyle/>
          <a:p>
            <a:r>
              <a:rPr lang="en-US" dirty="0" smtClean="0"/>
              <a:t>Data</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pPr marL="177800"/>
            <a:r>
              <a:rPr lang="en-US" dirty="0" smtClean="0"/>
              <a:t>R1: </a:t>
            </a:r>
            <a:r>
              <a:rPr lang="en-US" dirty="0"/>
              <a:t>Two Factor </a:t>
            </a:r>
            <a:r>
              <a:rPr lang="en-US" dirty="0" smtClean="0"/>
              <a:t>Authentication (2FA)</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19" y="3586133"/>
            <a:ext cx="2253766" cy="1703508"/>
          </a:xfrm>
          <a:prstGeom prst="rect">
            <a:avLst/>
          </a:prstGeom>
        </p:spPr>
      </p:pic>
      <p:sp>
        <p:nvSpPr>
          <p:cNvPr id="9" name="TextBox 8"/>
          <p:cNvSpPr txBox="1"/>
          <p:nvPr/>
        </p:nvSpPr>
        <p:spPr>
          <a:xfrm>
            <a:off x="6104164" y="5328213"/>
            <a:ext cx="2869696" cy="307777"/>
          </a:xfrm>
          <a:prstGeom prst="rect">
            <a:avLst/>
          </a:prstGeom>
          <a:noFill/>
        </p:spPr>
        <p:txBody>
          <a:bodyPr wrap="none" rtlCol="0">
            <a:spAutoFit/>
          </a:bodyPr>
          <a:lstStyle/>
          <a:p>
            <a:r>
              <a:rPr lang="en-US" sz="1400" b="1" dirty="0" smtClean="0"/>
              <a:t>Fig:</a:t>
            </a:r>
            <a:r>
              <a:rPr lang="en-US" sz="1400" dirty="0" smtClean="0"/>
              <a:t> Unsalted MD5 compromised.</a:t>
            </a:r>
            <a:endParaRPr lang="en-US" sz="1400" dirty="0"/>
          </a:p>
        </p:txBody>
      </p:sp>
      <mc:AlternateContent xmlns:mc="http://schemas.openxmlformats.org/markup-compatibility/2006" xmlns:a14="http://schemas.microsoft.com/office/drawing/2010/main">
        <mc:Choice Requires="a14">
          <p:sp>
            <p:nvSpPr>
              <p:cNvPr id="10" name="TextBox 9"/>
              <p:cNvSpPr txBox="1"/>
              <p:nvPr/>
            </p:nvSpPr>
            <p:spPr>
              <a:xfrm>
                <a:off x="1" y="996284"/>
                <a:ext cx="5990896" cy="5847755"/>
              </a:xfrm>
              <a:prstGeom prst="rect">
                <a:avLst/>
              </a:prstGeom>
              <a:noFill/>
            </p:spPr>
            <p:txBody>
              <a:bodyPr wrap="square" rtlCol="0">
                <a:spAutoFit/>
              </a:bodyPr>
              <a:lstStyle/>
              <a:p>
                <a:pPr marL="285750" indent="-285750" algn="just">
                  <a:buFont typeface="Wingdings" pitchFamily="2" charset="2"/>
                  <a:buChar char="Ø"/>
                </a:pPr>
                <a:r>
                  <a:rPr lang="en-US" sz="1700" dirty="0" smtClean="0"/>
                  <a:t>From our 100 samples, we found</a:t>
                </a:r>
                <a:r>
                  <a:rPr lang="en-US" sz="1700" b="1" dirty="0" smtClean="0"/>
                  <a:t> </a:t>
                </a:r>
                <a:r>
                  <a:rPr lang="en-US" sz="1700" dirty="0" smtClean="0"/>
                  <a:t>around</a:t>
                </a:r>
                <a:r>
                  <a:rPr lang="en-US" sz="1700" b="1" dirty="0" smtClean="0">
                    <a:solidFill>
                      <a:schemeClr val="bg2"/>
                    </a:solidFill>
                  </a:rPr>
                  <a:t> 6% </a:t>
                </a:r>
                <a:r>
                  <a:rPr lang="en-US" sz="1700" dirty="0" smtClean="0"/>
                  <a:t>of the breaches was caused by</a:t>
                </a:r>
                <a:r>
                  <a:rPr lang="en-US" sz="1700" b="1" dirty="0" smtClean="0">
                    <a:solidFill>
                      <a:schemeClr val="bg2"/>
                    </a:solidFill>
                  </a:rPr>
                  <a:t> </a:t>
                </a:r>
                <a:r>
                  <a:rPr lang="en-US" sz="1700" b="1" dirty="0" smtClean="0">
                    <a:solidFill>
                      <a:srgbClr val="FF0000"/>
                    </a:solidFill>
                  </a:rPr>
                  <a:t>compromised password. </a:t>
                </a:r>
                <a:r>
                  <a:rPr lang="en-US" sz="1700" dirty="0" smtClean="0"/>
                  <a:t>For example, Sony attack, Deloitte attack.</a:t>
                </a:r>
                <a:endParaRPr lang="en-US" sz="1700" b="1" dirty="0" smtClean="0">
                  <a:solidFill>
                    <a:srgbClr val="FF0000"/>
                  </a:solidFill>
                </a:endParaRPr>
              </a:p>
              <a:p>
                <a:pPr marL="285750" indent="-285750" algn="just">
                  <a:buFont typeface="Wingdings" pitchFamily="2" charset="2"/>
                  <a:buChar char="Ø"/>
                </a:pPr>
                <a:r>
                  <a:rPr lang="en-US" sz="1700" dirty="0" smtClean="0"/>
                  <a:t>Around</a:t>
                </a:r>
                <a:r>
                  <a:rPr lang="en-US" sz="1700" b="1" dirty="0" smtClean="0"/>
                  <a:t> </a:t>
                </a:r>
                <a:r>
                  <a:rPr lang="en-US" sz="1700" b="1" dirty="0" smtClean="0">
                    <a:solidFill>
                      <a:schemeClr val="bg2"/>
                    </a:solidFill>
                  </a:rPr>
                  <a:t>10%</a:t>
                </a:r>
                <a:r>
                  <a:rPr lang="en-US" sz="1700" b="1" dirty="0" smtClean="0"/>
                  <a:t> </a:t>
                </a:r>
                <a:r>
                  <a:rPr lang="en-US" sz="1700" dirty="0" smtClean="0"/>
                  <a:t>data breach is caused by</a:t>
                </a:r>
                <a:r>
                  <a:rPr lang="en-US" sz="1700" b="1" dirty="0" smtClean="0"/>
                  <a:t> </a:t>
                </a:r>
                <a:r>
                  <a:rPr lang="en-US" sz="1700" b="1" dirty="0" smtClean="0">
                    <a:solidFill>
                      <a:srgbClr val="FF0000"/>
                    </a:solidFill>
                  </a:rPr>
                  <a:t>phishing</a:t>
                </a:r>
                <a:r>
                  <a:rPr lang="en-US" sz="1700" b="1" dirty="0" smtClean="0"/>
                  <a:t>. </a:t>
                </a:r>
                <a:r>
                  <a:rPr lang="en-US" sz="1700" dirty="0" smtClean="0"/>
                  <a:t>For example, </a:t>
                </a:r>
                <a:r>
                  <a:rPr lang="en-US" sz="1700" dirty="0" err="1" smtClean="0"/>
                  <a:t>ebay</a:t>
                </a:r>
                <a:r>
                  <a:rPr lang="en-US" sz="1700" dirty="0" smtClean="0"/>
                  <a:t> phishing attack. From another source, we find </a:t>
                </a:r>
                <a:r>
                  <a:rPr lang="en-US" sz="1700" b="1" dirty="0" smtClean="0">
                    <a:solidFill>
                      <a:schemeClr val="bg2"/>
                    </a:solidFill>
                  </a:rPr>
                  <a:t>12 million</a:t>
                </a:r>
                <a:r>
                  <a:rPr lang="en-US" sz="1700" dirty="0" smtClean="0"/>
                  <a:t> credentials are stolen using phishing within one year.</a:t>
                </a:r>
                <a:endParaRPr lang="en-US" sz="1700" b="1" dirty="0" smtClean="0"/>
              </a:p>
              <a:p>
                <a:pPr marL="285750" indent="-285750" algn="just">
                  <a:buFont typeface="Wingdings" pitchFamily="2" charset="2"/>
                  <a:buChar char="Ø"/>
                </a:pPr>
                <a:r>
                  <a:rPr lang="en-US" sz="1700" dirty="0" smtClean="0"/>
                  <a:t>In one study, we find</a:t>
                </a:r>
                <a:r>
                  <a:rPr lang="en-US" sz="1700" b="1" dirty="0" smtClean="0">
                    <a:solidFill>
                      <a:schemeClr val="bg2"/>
                    </a:solidFill>
                  </a:rPr>
                  <a:t> 788,000</a:t>
                </a:r>
                <a:r>
                  <a:rPr lang="en-US" sz="1700" dirty="0" smtClean="0"/>
                  <a:t> credentials are stolen by</a:t>
                </a:r>
                <a:r>
                  <a:rPr lang="en-US" sz="1700" b="1" dirty="0" smtClean="0"/>
                  <a:t> </a:t>
                </a:r>
                <a:r>
                  <a:rPr lang="en-US" sz="1700" b="1" dirty="0" err="1" smtClean="0">
                    <a:solidFill>
                      <a:srgbClr val="FF0000"/>
                    </a:solidFill>
                  </a:rPr>
                  <a:t>keyloggers</a:t>
                </a:r>
                <a:r>
                  <a:rPr lang="en-US" sz="1700" b="1" dirty="0" smtClean="0"/>
                  <a:t>.</a:t>
                </a:r>
              </a:p>
              <a:p>
                <a:pPr marL="285750" indent="-285750" algn="just">
                  <a:buFont typeface="Wingdings" pitchFamily="2" charset="2"/>
                  <a:buChar char="Ø"/>
                </a:pPr>
                <a:r>
                  <a:rPr lang="en-US" sz="1700" b="1" dirty="0" smtClean="0"/>
                  <a:t> </a:t>
                </a:r>
                <a:r>
                  <a:rPr lang="en-US" sz="1700" dirty="0" smtClean="0"/>
                  <a:t>Many websites use MD5 hashing, which is a fast hashing scheme. However, </a:t>
                </a:r>
                <a:r>
                  <a:rPr lang="en-US" sz="1700" dirty="0" smtClean="0">
                    <a:solidFill>
                      <a:srgbClr val="FF0000"/>
                    </a:solidFill>
                  </a:rPr>
                  <a:t>without salting MD5 hashing can be cracked</a:t>
                </a:r>
                <a:r>
                  <a:rPr lang="en-US" sz="1700" dirty="0" smtClean="0"/>
                  <a:t> by modern computation power. For example, </a:t>
                </a:r>
                <a:r>
                  <a:rPr lang="en-US" sz="1700" dirty="0" err="1" smtClean="0"/>
                  <a:t>Taringa</a:t>
                </a:r>
                <a:r>
                  <a:rPr lang="en-US" sz="1700" dirty="0" smtClean="0"/>
                  <a:t> data breach, Ashley Madison, Yahoo. </a:t>
                </a:r>
              </a:p>
              <a:p>
                <a:pPr marL="285750" indent="-285750" algn="just">
                  <a:buFont typeface="Wingdings" pitchFamily="2" charset="2"/>
                  <a:buChar char="Ø"/>
                </a:pPr>
                <a:r>
                  <a:rPr lang="en-US" sz="1700" dirty="0" smtClean="0"/>
                  <a:t>Unsalted MD5 is considered to be secured if it can withstand with </a:t>
                </a:r>
                <a14:m>
                  <m:oMath xmlns:m="http://schemas.openxmlformats.org/officeDocument/2006/math">
                    <m:sSup>
                      <m:sSupPr>
                        <m:ctrlPr>
                          <a:rPr lang="en-US" sz="1700" i="1">
                            <a:latin typeface="Cambria Math" charset="0"/>
                          </a:rPr>
                        </m:ctrlPr>
                      </m:sSupPr>
                      <m:e>
                        <m:r>
                          <a:rPr lang="en-US" sz="1700" i="1">
                            <a:latin typeface="Cambria Math"/>
                          </a:rPr>
                          <m:t>10</m:t>
                        </m:r>
                      </m:e>
                      <m:sup>
                        <m:r>
                          <a:rPr lang="en-US" sz="1700" i="1">
                            <a:latin typeface="Cambria Math"/>
                          </a:rPr>
                          <m:t>20</m:t>
                        </m:r>
                      </m:sup>
                    </m:sSup>
                  </m:oMath>
                </a14:m>
                <a:r>
                  <a:rPr lang="en-US" sz="1700" dirty="0" smtClean="0"/>
                  <a:t> guesses per second. This is </a:t>
                </a:r>
                <a:r>
                  <a:rPr lang="en-US" sz="1700" dirty="0" smtClean="0">
                    <a:solidFill>
                      <a:srgbClr val="FF0000"/>
                    </a:solidFill>
                  </a:rPr>
                  <a:t>not possible</a:t>
                </a:r>
                <a:r>
                  <a:rPr lang="en-US" sz="1700" dirty="0" smtClean="0"/>
                  <a:t> as users use easy and small password.</a:t>
                </a:r>
              </a:p>
              <a:p>
                <a:pPr marL="285750" indent="-285750" algn="just">
                  <a:buFont typeface="Wingdings" pitchFamily="2" charset="2"/>
                  <a:buChar char="Ø"/>
                </a:pPr>
                <a:r>
                  <a:rPr lang="en-US" sz="1700" dirty="0" smtClean="0"/>
                  <a:t>Facebook and Google start using 2FA from 2011. Most popular sites support 2FA now. However, only </a:t>
                </a:r>
                <a:r>
                  <a:rPr lang="en-US" sz="1700" dirty="0" smtClean="0">
                    <a:solidFill>
                      <a:srgbClr val="FF0000"/>
                    </a:solidFill>
                  </a:rPr>
                  <a:t>6.39%</a:t>
                </a:r>
                <a:r>
                  <a:rPr lang="en-US" sz="1700" dirty="0" smtClean="0"/>
                  <a:t> Google users use 2FA, though they have </a:t>
                </a:r>
                <a:r>
                  <a:rPr lang="en-US" sz="1700" dirty="0" smtClean="0">
                    <a:solidFill>
                      <a:schemeClr val="bg2"/>
                    </a:solidFill>
                  </a:rPr>
                  <a:t>61.75%</a:t>
                </a:r>
                <a:r>
                  <a:rPr lang="en-US" sz="1700" dirty="0" smtClean="0"/>
                  <a:t> users who use mobile devices as their account recovery tool.  </a:t>
                </a:r>
              </a:p>
              <a:p>
                <a:pPr marL="285750" indent="-285750" algn="just">
                  <a:buFont typeface="Arial" pitchFamily="34" charset="0"/>
                  <a:buChar char="•"/>
                </a:pPr>
                <a:endParaRPr lang="en-US" sz="1700" b="1" dirty="0" smtClean="0"/>
              </a:p>
              <a:p>
                <a:pPr marL="285750" indent="-285750" algn="just">
                  <a:buFont typeface="Arial" pitchFamily="34" charset="0"/>
                  <a:buChar char="•"/>
                </a:pPr>
                <a:endParaRPr lang="en-US" sz="1700"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 y="996284"/>
                <a:ext cx="5990896" cy="5847755"/>
              </a:xfrm>
              <a:prstGeom prst="rect">
                <a:avLst/>
              </a:prstGeom>
              <a:blipFill rotWithShape="1">
                <a:blip r:embed="rId4"/>
                <a:stretch>
                  <a:fillRect l="-407" t="-313" r="-1729" b="-417"/>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t="9982" b="7561"/>
          <a:stretch/>
        </p:blipFill>
        <p:spPr>
          <a:xfrm>
            <a:off x="6101259" y="1734629"/>
            <a:ext cx="1158032" cy="39036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203" y="2281836"/>
            <a:ext cx="2300976" cy="611799"/>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0897" y="2905237"/>
            <a:ext cx="1574303" cy="43998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8691" y="2946797"/>
            <a:ext cx="1496067" cy="35686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2400" y="1530969"/>
            <a:ext cx="1739900" cy="594026"/>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t="14518" b="20465"/>
          <a:stretch/>
        </p:blipFill>
        <p:spPr>
          <a:xfrm>
            <a:off x="6721133" y="1210053"/>
            <a:ext cx="1739900" cy="338541"/>
          </a:xfrm>
          <a:prstGeom prst="rect">
            <a:avLst/>
          </a:prstGeom>
        </p:spPr>
      </p:pic>
    </p:spTree>
    <p:extLst>
      <p:ext uri="{BB962C8B-B14F-4D97-AF65-F5344CB8AC3E}">
        <p14:creationId xmlns:p14="http://schemas.microsoft.com/office/powerpoint/2010/main" val="854048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63500"/>
          </a:xfrm>
        </p:spPr>
        <p:txBody>
          <a:bodyPr/>
          <a:lstStyle/>
          <a:p>
            <a:pPr marL="177800"/>
            <a:r>
              <a:rPr lang="en-US" dirty="0" smtClean="0"/>
              <a:t>R2: Security Education</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a:p>
        </p:txBody>
      </p:sp>
      <p:sp>
        <p:nvSpPr>
          <p:cNvPr id="10" name="TextBox 9"/>
          <p:cNvSpPr txBox="1"/>
          <p:nvPr/>
        </p:nvSpPr>
        <p:spPr>
          <a:xfrm>
            <a:off x="0" y="996284"/>
            <a:ext cx="9021157" cy="584775"/>
          </a:xfrm>
          <a:prstGeom prst="rect">
            <a:avLst/>
          </a:prstGeom>
          <a:noFill/>
        </p:spPr>
        <p:txBody>
          <a:bodyPr wrap="square" rtlCol="0">
            <a:spAutoFit/>
          </a:bodyPr>
          <a:lstStyle/>
          <a:p>
            <a:pPr marL="285750" indent="-285750">
              <a:buFont typeface="Wingdings" pitchFamily="2" charset="2"/>
              <a:buChar char="Ø"/>
            </a:pPr>
            <a:r>
              <a:rPr lang="en-US" sz="1600" b="1" dirty="0">
                <a:solidFill>
                  <a:schemeClr val="bg2"/>
                </a:solidFill>
              </a:rPr>
              <a:t>Nearly two-thirds </a:t>
            </a:r>
            <a:r>
              <a:rPr lang="en-US" sz="1600" b="1" dirty="0"/>
              <a:t>of people use the</a:t>
            </a:r>
            <a:r>
              <a:rPr lang="en-US" sz="1600" b="1" dirty="0">
                <a:solidFill>
                  <a:schemeClr val="bg2"/>
                </a:solidFill>
              </a:rPr>
              <a:t> </a:t>
            </a:r>
            <a:r>
              <a:rPr lang="en-US" sz="1600" b="1" dirty="0">
                <a:solidFill>
                  <a:srgbClr val="FF0000"/>
                </a:solidFill>
              </a:rPr>
              <a:t>same</a:t>
            </a:r>
            <a:r>
              <a:rPr lang="en-US" sz="1600" b="1" dirty="0">
                <a:solidFill>
                  <a:schemeClr val="bg2"/>
                </a:solidFill>
              </a:rPr>
              <a:t> </a:t>
            </a:r>
            <a:r>
              <a:rPr lang="en-US" sz="1600" b="1" dirty="0">
                <a:solidFill>
                  <a:srgbClr val="FF0000"/>
                </a:solidFill>
              </a:rPr>
              <a:t>password</a:t>
            </a:r>
            <a:r>
              <a:rPr lang="en-US" sz="1600" b="1" dirty="0">
                <a:solidFill>
                  <a:schemeClr val="bg2"/>
                </a:solidFill>
              </a:rPr>
              <a:t> </a:t>
            </a:r>
            <a:r>
              <a:rPr lang="en-US" sz="1600" b="1" dirty="0"/>
              <a:t>for their many different accounts</a:t>
            </a:r>
            <a:r>
              <a:rPr lang="en-US" sz="1600" b="1" dirty="0" smtClean="0"/>
              <a:t>.</a:t>
            </a:r>
          </a:p>
          <a:p>
            <a:pPr marL="285750" indent="-285750">
              <a:buFont typeface="Wingdings" pitchFamily="2" charset="2"/>
              <a:buChar char="Ø"/>
            </a:pPr>
            <a:r>
              <a:rPr lang="en-US" sz="1600" b="1" dirty="0" smtClean="0"/>
              <a:t>Most popular choice of password in </a:t>
            </a:r>
            <a:r>
              <a:rPr lang="en-US" sz="1600" b="1" dirty="0" err="1" smtClean="0"/>
              <a:t>Taringa</a:t>
            </a:r>
            <a:r>
              <a:rPr lang="en-US" sz="1600" b="1" dirty="0" smtClean="0"/>
              <a:t> data-breach (out of 28 million password)</a:t>
            </a:r>
          </a:p>
        </p:txBody>
      </p:sp>
      <p:graphicFrame>
        <p:nvGraphicFramePr>
          <p:cNvPr id="6" name="Table 5"/>
          <p:cNvGraphicFramePr>
            <a:graphicFrameLocks noGrp="1"/>
          </p:cNvGraphicFramePr>
          <p:nvPr>
            <p:extLst>
              <p:ext uri="{D42A27DB-BD31-4B8C-83A1-F6EECF244321}">
                <p14:modId xmlns:p14="http://schemas.microsoft.com/office/powerpoint/2010/main" val="1856881424"/>
              </p:ext>
            </p:extLst>
          </p:nvPr>
        </p:nvGraphicFramePr>
        <p:xfrm>
          <a:off x="147028" y="1827281"/>
          <a:ext cx="2860566" cy="2377440"/>
        </p:xfrm>
        <a:graphic>
          <a:graphicData uri="http://schemas.openxmlformats.org/drawingml/2006/table">
            <a:tbl>
              <a:tblPr firstRow="1" bandRow="1">
                <a:tableStyleId>{5C22544A-7EE6-4342-B048-85BDC9FD1C3A}</a:tableStyleId>
              </a:tblPr>
              <a:tblGrid>
                <a:gridCol w="1430283"/>
                <a:gridCol w="1430283"/>
              </a:tblGrid>
              <a:tr h="318660">
                <a:tc>
                  <a:txBody>
                    <a:bodyPr/>
                    <a:lstStyle/>
                    <a:p>
                      <a:r>
                        <a:rPr lang="en-US" sz="1200" dirty="0" smtClean="0"/>
                        <a:t>Password</a:t>
                      </a:r>
                      <a:endParaRPr lang="en-US" sz="1200" dirty="0"/>
                    </a:p>
                  </a:txBody>
                  <a:tcPr/>
                </a:tc>
                <a:tc>
                  <a:txBody>
                    <a:bodyPr/>
                    <a:lstStyle/>
                    <a:p>
                      <a:r>
                        <a:rPr lang="en-US" sz="1200" dirty="0" smtClean="0"/>
                        <a:t>No. of times used</a:t>
                      </a:r>
                      <a:endParaRPr lang="en-US" sz="1200" dirty="0"/>
                    </a:p>
                  </a:txBody>
                  <a:tcPr/>
                </a:tc>
              </a:tr>
              <a:tr h="234150">
                <a:tc>
                  <a:txBody>
                    <a:bodyPr/>
                    <a:lstStyle/>
                    <a:p>
                      <a:r>
                        <a:rPr lang="en-US" sz="1200" dirty="0" smtClean="0"/>
                        <a:t>123456789</a:t>
                      </a:r>
                      <a:endParaRPr lang="en-US" sz="1200" dirty="0"/>
                    </a:p>
                  </a:txBody>
                  <a:tcPr/>
                </a:tc>
                <a:tc>
                  <a:txBody>
                    <a:bodyPr/>
                    <a:lstStyle/>
                    <a:p>
                      <a:r>
                        <a:rPr lang="en-US" sz="1200" dirty="0" smtClean="0"/>
                        <a:t>160860</a:t>
                      </a:r>
                      <a:endParaRPr lang="en-US" sz="1200" dirty="0"/>
                    </a:p>
                  </a:txBody>
                  <a:tcPr/>
                </a:tc>
              </a:tr>
              <a:tr h="234150">
                <a:tc>
                  <a:txBody>
                    <a:bodyPr/>
                    <a:lstStyle/>
                    <a:p>
                      <a:r>
                        <a:rPr lang="en-US" sz="1200" dirty="0" smtClean="0"/>
                        <a:t>123456</a:t>
                      </a:r>
                      <a:endParaRPr lang="en-US" sz="1200" dirty="0"/>
                    </a:p>
                  </a:txBody>
                  <a:tcPr/>
                </a:tc>
                <a:tc>
                  <a:txBody>
                    <a:bodyPr/>
                    <a:lstStyle/>
                    <a:p>
                      <a:r>
                        <a:rPr lang="en-US" sz="1200" dirty="0" smtClean="0"/>
                        <a:t>90399</a:t>
                      </a:r>
                      <a:endParaRPr lang="en-US" sz="1200" dirty="0"/>
                    </a:p>
                  </a:txBody>
                  <a:tcPr/>
                </a:tc>
              </a:tr>
              <a:tr h="234150">
                <a:tc>
                  <a:txBody>
                    <a:bodyPr/>
                    <a:lstStyle/>
                    <a:p>
                      <a:r>
                        <a:rPr lang="en-US" sz="1200" dirty="0" err="1" smtClean="0"/>
                        <a:t>taringa</a:t>
                      </a:r>
                      <a:endParaRPr lang="en-US" sz="1200" dirty="0"/>
                    </a:p>
                  </a:txBody>
                  <a:tcPr/>
                </a:tc>
                <a:tc>
                  <a:txBody>
                    <a:bodyPr/>
                    <a:lstStyle/>
                    <a:p>
                      <a:r>
                        <a:rPr lang="en-US" sz="1200" dirty="0" smtClean="0"/>
                        <a:t>49681</a:t>
                      </a:r>
                      <a:endParaRPr lang="en-US" sz="1200" dirty="0"/>
                    </a:p>
                  </a:txBody>
                  <a:tcPr/>
                </a:tc>
              </a:tr>
              <a:tr h="234150">
                <a:tc>
                  <a:txBody>
                    <a:bodyPr/>
                    <a:lstStyle/>
                    <a:p>
                      <a:r>
                        <a:rPr lang="en-US" sz="1200" dirty="0" smtClean="0"/>
                        <a:t>1234567890</a:t>
                      </a:r>
                      <a:endParaRPr lang="en-US" sz="1200" dirty="0"/>
                    </a:p>
                  </a:txBody>
                  <a:tcPr/>
                </a:tc>
                <a:tc>
                  <a:txBody>
                    <a:bodyPr/>
                    <a:lstStyle/>
                    <a:p>
                      <a:r>
                        <a:rPr lang="en-US" sz="1200" dirty="0" smtClean="0"/>
                        <a:t>22919</a:t>
                      </a:r>
                      <a:endParaRPr lang="en-US" sz="1200" dirty="0"/>
                    </a:p>
                  </a:txBody>
                  <a:tcPr/>
                </a:tc>
              </a:tr>
              <a:tr h="234150">
                <a:tc>
                  <a:txBody>
                    <a:bodyPr/>
                    <a:lstStyle/>
                    <a:p>
                      <a:r>
                        <a:rPr lang="en-US" sz="1200" dirty="0" smtClean="0"/>
                        <a:t>000000</a:t>
                      </a:r>
                      <a:endParaRPr lang="en-US" sz="1200" dirty="0"/>
                    </a:p>
                  </a:txBody>
                  <a:tcPr/>
                </a:tc>
                <a:tc>
                  <a:txBody>
                    <a:bodyPr/>
                    <a:lstStyle/>
                    <a:p>
                      <a:r>
                        <a:rPr lang="en-US" sz="1200" dirty="0" smtClean="0"/>
                        <a:t>17691</a:t>
                      </a:r>
                      <a:endParaRPr lang="en-US" sz="1200" dirty="0"/>
                    </a:p>
                  </a:txBody>
                  <a:tcPr/>
                </a:tc>
              </a:tr>
              <a:tr h="234150">
                <a:tc>
                  <a:txBody>
                    <a:bodyPr/>
                    <a:lstStyle/>
                    <a:p>
                      <a:r>
                        <a:rPr lang="en-US" sz="1200" dirty="0" smtClean="0"/>
                        <a:t>12345</a:t>
                      </a:r>
                      <a:endParaRPr lang="en-US" sz="1200" dirty="0"/>
                    </a:p>
                  </a:txBody>
                  <a:tcPr/>
                </a:tc>
                <a:tc>
                  <a:txBody>
                    <a:bodyPr/>
                    <a:lstStyle/>
                    <a:p>
                      <a:r>
                        <a:rPr lang="en-US" sz="1200" dirty="0" smtClean="0"/>
                        <a:t>14507</a:t>
                      </a:r>
                      <a:endParaRPr lang="en-US" sz="1200" dirty="0"/>
                    </a:p>
                  </a:txBody>
                  <a:tcPr/>
                </a:tc>
              </a:tr>
              <a:tr h="234150">
                <a:tc>
                  <a:txBody>
                    <a:bodyPr/>
                    <a:lstStyle/>
                    <a:p>
                      <a:r>
                        <a:rPr lang="en-US" sz="1200" dirty="0" err="1" smtClean="0"/>
                        <a:t>alejandro</a:t>
                      </a:r>
                      <a:endParaRPr lang="en-US" sz="1200" dirty="0"/>
                    </a:p>
                  </a:txBody>
                  <a:tcPr/>
                </a:tc>
                <a:tc>
                  <a:txBody>
                    <a:bodyPr/>
                    <a:lstStyle/>
                    <a:p>
                      <a:r>
                        <a:rPr lang="en-US" sz="1200" dirty="0" smtClean="0"/>
                        <a:t>11205</a:t>
                      </a:r>
                      <a:endParaRPr lang="en-US" sz="1200" dirty="0"/>
                    </a:p>
                  </a:txBody>
                  <a:tcPr/>
                </a:tc>
              </a:tr>
            </a:tbl>
          </a:graphicData>
        </a:graphic>
      </p:graphicFrame>
      <p:graphicFrame>
        <p:nvGraphicFramePr>
          <p:cNvPr id="13" name="Chart 12"/>
          <p:cNvGraphicFramePr/>
          <p:nvPr>
            <p:extLst>
              <p:ext uri="{D42A27DB-BD31-4B8C-83A1-F6EECF244321}">
                <p14:modId xmlns:p14="http://schemas.microsoft.com/office/powerpoint/2010/main" val="787979974"/>
              </p:ext>
            </p:extLst>
          </p:nvPr>
        </p:nvGraphicFramePr>
        <p:xfrm>
          <a:off x="3070658" y="1827281"/>
          <a:ext cx="3170607" cy="2257819"/>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6241265" y="1448897"/>
            <a:ext cx="2779893" cy="3046988"/>
          </a:xfrm>
          <a:prstGeom prst="rect">
            <a:avLst/>
          </a:prstGeom>
          <a:noFill/>
        </p:spPr>
        <p:txBody>
          <a:bodyPr wrap="square" rtlCol="0">
            <a:spAutoFit/>
          </a:bodyPr>
          <a:lstStyle/>
          <a:p>
            <a:pPr marL="285750" indent="-285750">
              <a:buFont typeface="Wingdings" pitchFamily="2" charset="2"/>
              <a:buChar char="Ø"/>
            </a:pPr>
            <a:r>
              <a:rPr lang="en-US" sz="1600" dirty="0" smtClean="0"/>
              <a:t>In a separate dataset</a:t>
            </a:r>
            <a:r>
              <a:rPr lang="en-US" sz="1600" b="1" dirty="0" smtClean="0"/>
              <a:t>, </a:t>
            </a:r>
            <a:r>
              <a:rPr lang="en-US" sz="1600" b="1" dirty="0" smtClean="0">
                <a:solidFill>
                  <a:srgbClr val="FF0000"/>
                </a:solidFill>
              </a:rPr>
              <a:t>4.55</a:t>
            </a:r>
            <a:r>
              <a:rPr lang="en-US" sz="1600" b="1" dirty="0">
                <a:solidFill>
                  <a:srgbClr val="FF0000"/>
                </a:solidFill>
              </a:rPr>
              <a:t>%</a:t>
            </a:r>
            <a:r>
              <a:rPr lang="en-US" sz="1600" dirty="0"/>
              <a:t> users use </a:t>
            </a:r>
            <a:r>
              <a:rPr lang="en-US" sz="1600" dirty="0">
                <a:solidFill>
                  <a:srgbClr val="FF0000"/>
                </a:solidFill>
              </a:rPr>
              <a:t>login name as password</a:t>
            </a:r>
            <a:r>
              <a:rPr lang="en-US" sz="1600" dirty="0"/>
              <a:t> (292, 658 users from 6, 428, 632 users</a:t>
            </a:r>
            <a:r>
              <a:rPr lang="en-US" sz="1600" dirty="0" smtClean="0"/>
              <a:t>).</a:t>
            </a:r>
          </a:p>
          <a:p>
            <a:pPr marL="285750" indent="-285750">
              <a:buFont typeface="Wingdings" pitchFamily="2" charset="2"/>
              <a:buChar char="Ø"/>
            </a:pPr>
            <a:r>
              <a:rPr lang="en-US" sz="1600" dirty="0" smtClean="0"/>
              <a:t>Also, </a:t>
            </a:r>
            <a:r>
              <a:rPr lang="en-US" sz="1600" b="1" dirty="0" smtClean="0">
                <a:solidFill>
                  <a:srgbClr val="FF0000"/>
                </a:solidFill>
              </a:rPr>
              <a:t>15%</a:t>
            </a:r>
            <a:r>
              <a:rPr lang="en-US" sz="1600" dirty="0" smtClean="0"/>
              <a:t> users use single meaningful word as their passwords like common English words, country name, ZIP codes, birth-years, car-names, etc.</a:t>
            </a:r>
          </a:p>
        </p:txBody>
      </p:sp>
      <p:sp>
        <p:nvSpPr>
          <p:cNvPr id="17" name="TextBox 16"/>
          <p:cNvSpPr txBox="1"/>
          <p:nvPr/>
        </p:nvSpPr>
        <p:spPr>
          <a:xfrm>
            <a:off x="57804" y="4207288"/>
            <a:ext cx="9021157" cy="1815882"/>
          </a:xfrm>
          <a:prstGeom prst="rect">
            <a:avLst/>
          </a:prstGeom>
          <a:noFill/>
        </p:spPr>
        <p:txBody>
          <a:bodyPr wrap="square" rtlCol="0">
            <a:spAutoFit/>
          </a:bodyPr>
          <a:lstStyle/>
          <a:p>
            <a:pPr marL="285750" indent="-285750">
              <a:buFont typeface="Wingdings" pitchFamily="2" charset="2"/>
              <a:buChar char="Ø"/>
            </a:pPr>
            <a:r>
              <a:rPr lang="en-US" sz="1600" b="1" dirty="0" smtClean="0"/>
              <a:t>DO NOT </a:t>
            </a:r>
            <a:r>
              <a:rPr lang="en-US" sz="1600" dirty="0" smtClean="0"/>
              <a:t>click all the links you get</a:t>
            </a:r>
            <a:r>
              <a:rPr lang="en-US" sz="1600" b="1" dirty="0" smtClean="0"/>
              <a:t>.</a:t>
            </a:r>
          </a:p>
          <a:p>
            <a:pPr marL="285750" indent="-285750">
              <a:buFont typeface="Wingdings" pitchFamily="2" charset="2"/>
              <a:buChar char="Ø"/>
            </a:pPr>
            <a:r>
              <a:rPr lang="en-US" sz="1600" b="1" dirty="0" smtClean="0"/>
              <a:t>Check </a:t>
            </a:r>
            <a:r>
              <a:rPr lang="en-US" sz="1600" dirty="0" smtClean="0"/>
              <a:t>the link first before giving information. </a:t>
            </a:r>
          </a:p>
          <a:p>
            <a:pPr marL="285750" indent="-285750">
              <a:buFont typeface="Wingdings" pitchFamily="2" charset="2"/>
              <a:buChar char="Ø"/>
            </a:pPr>
            <a:r>
              <a:rPr lang="en-US" sz="1600" dirty="0" smtClean="0"/>
              <a:t>How much trained your employees are about security? Companies like </a:t>
            </a:r>
            <a:r>
              <a:rPr lang="en-US" sz="1600" dirty="0" err="1" smtClean="0"/>
              <a:t>Ebay</a:t>
            </a:r>
            <a:r>
              <a:rPr lang="en-US" sz="1600" dirty="0" smtClean="0"/>
              <a:t>, Sony, and Deloitte had breaches from their employees’ account. </a:t>
            </a:r>
            <a:r>
              <a:rPr lang="en-US" sz="1600" dirty="0"/>
              <a:t>There are organizations who give security training. We find 29 such organizations.</a:t>
            </a:r>
            <a:endParaRPr lang="en-US" sz="1600" dirty="0" smtClean="0"/>
          </a:p>
          <a:p>
            <a:pPr marL="285750" indent="-285750">
              <a:buFont typeface="Wingdings" pitchFamily="2" charset="2"/>
              <a:buChar char="Ø"/>
            </a:pPr>
            <a:r>
              <a:rPr lang="en-US" sz="1600" dirty="0" smtClean="0"/>
              <a:t>Educate people about misconceptions: in a survey, it was found that people do not realize the computing power to crack their passwords.</a:t>
            </a:r>
          </a:p>
        </p:txBody>
      </p:sp>
    </p:spTree>
    <p:extLst>
      <p:ext uri="{BB962C8B-B14F-4D97-AF65-F5344CB8AC3E}">
        <p14:creationId xmlns:p14="http://schemas.microsoft.com/office/powerpoint/2010/main" val="2011810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5" name="Picture 13" descr="Image result for phishing emails"/>
          <p:cNvPicPr>
            <a:picLocks noChangeAspect="1" noChangeArrowheads="1"/>
          </p:cNvPicPr>
          <p:nvPr/>
        </p:nvPicPr>
        <p:blipFill>
          <a:blip r:embed="rId3"/>
          <a:srcRect/>
          <a:stretch>
            <a:fillRect/>
          </a:stretch>
        </p:blipFill>
        <p:spPr bwMode="auto">
          <a:xfrm>
            <a:off x="2710873" y="3894571"/>
            <a:ext cx="2602346" cy="2145304"/>
          </a:xfrm>
          <a:prstGeom prst="rect">
            <a:avLst/>
          </a:prstGeom>
          <a:noFill/>
        </p:spPr>
      </p:pic>
      <p:pic>
        <p:nvPicPr>
          <p:cNvPr id="8201" name="Picture 9" descr="Image result for electric shock"/>
          <p:cNvPicPr>
            <a:picLocks noChangeAspect="1" noChangeArrowheads="1"/>
          </p:cNvPicPr>
          <p:nvPr/>
        </p:nvPicPr>
        <p:blipFill>
          <a:blip r:embed="rId4"/>
          <a:srcRect/>
          <a:stretch>
            <a:fillRect/>
          </a:stretch>
        </p:blipFill>
        <p:spPr bwMode="auto">
          <a:xfrm>
            <a:off x="6767946" y="3598591"/>
            <a:ext cx="1810188" cy="2065092"/>
          </a:xfrm>
          <a:prstGeom prst="rect">
            <a:avLst/>
          </a:prstGeom>
          <a:noFill/>
        </p:spPr>
      </p:pic>
      <p:sp>
        <p:nvSpPr>
          <p:cNvPr id="2" name="Title 1"/>
          <p:cNvSpPr>
            <a:spLocks noGrp="1"/>
          </p:cNvSpPr>
          <p:nvPr>
            <p:ph type="title"/>
          </p:nvPr>
        </p:nvSpPr>
        <p:spPr>
          <a:xfrm>
            <a:off x="311700" y="0"/>
            <a:ext cx="8520600" cy="763500"/>
          </a:xfrm>
        </p:spPr>
        <p:txBody>
          <a:bodyPr/>
          <a:lstStyle/>
          <a:p>
            <a:r>
              <a:rPr lang="en-US" dirty="0" smtClean="0"/>
              <a:t>R3</a:t>
            </a:r>
            <a:r>
              <a:rPr lang="en-US" dirty="0"/>
              <a:t>: Robust Email Handling</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2"/>
          <p:cNvSpPr txBox="1">
            <a:spLocks/>
          </p:cNvSpPr>
          <p:nvPr/>
        </p:nvSpPr>
        <p:spPr>
          <a:xfrm>
            <a:off x="4851400" y="5559941"/>
            <a:ext cx="4292600" cy="657681"/>
          </a:xfrm>
          <a:prstGeom prst="rect">
            <a:avLst/>
          </a:prstGeom>
          <a:noFill/>
          <a:ln>
            <a:noFill/>
          </a:ln>
        </p:spPr>
        <p:txBody>
          <a:bodyPr wrap="square" lIns="91425" tIns="91425" rIns="91425" bIns="91425" anchor="t" anchorCtr="0"/>
          <a:lstStyle/>
          <a:p>
            <a:pPr marL="342900" marR="0" lvl="0" indent="-165100" algn="l" defTabSz="914400" rtl="0" eaLnBrk="1" fontAlgn="auto" latinLnBrk="0" hangingPunct="1">
              <a:lnSpc>
                <a:spcPct val="100000"/>
              </a:lnSpc>
              <a:spcBef>
                <a:spcPts val="0"/>
              </a:spcBef>
              <a:buClr>
                <a:schemeClr val="dk1"/>
              </a:buClr>
              <a:buSzPct val="100000"/>
              <a:tabLst/>
              <a:defRPr/>
            </a:pPr>
            <a:r>
              <a:rPr lang="en-IN" sz="1600" b="1" i="1" kern="0" dirty="0" smtClean="0">
                <a:solidFill>
                  <a:schemeClr val="dk1"/>
                </a:solidFill>
                <a:latin typeface="Helvetica Neue"/>
                <a:ea typeface="Helvetica Neue"/>
                <a:cs typeface="Helvetica Neue"/>
                <a:sym typeface="Helvetica Neue"/>
              </a:rPr>
              <a:t>“One</a:t>
            </a:r>
            <a:r>
              <a:rPr kumimoji="0" lang="en-IN" sz="1600" b="1" i="1" u="none" strike="noStrike" kern="0" cap="none" spc="0" normalizeH="0" baseline="0" noProof="0" dirty="0" smtClean="0">
                <a:ln>
                  <a:noFill/>
                </a:ln>
                <a:solidFill>
                  <a:schemeClr val="dk1"/>
                </a:solidFill>
                <a:effectLst/>
                <a:uLnTx/>
                <a:uFillTx/>
                <a:latin typeface="Helvetica Neue"/>
                <a:ea typeface="Helvetica Neue"/>
                <a:cs typeface="Helvetica Neue"/>
                <a:sym typeface="Helvetica Neue"/>
              </a:rPr>
              <a:t> wrong click may give you a flick.”</a:t>
            </a:r>
          </a:p>
          <a:p>
            <a:pPr marL="342900" marR="0" lvl="0" indent="-165100" algn="ctr" defTabSz="914400" rtl="0" eaLnBrk="1" fontAlgn="auto" latinLnBrk="0" hangingPunct="1">
              <a:lnSpc>
                <a:spcPct val="100000"/>
              </a:lnSpc>
              <a:spcBef>
                <a:spcPts val="0"/>
              </a:spcBef>
              <a:buClr>
                <a:schemeClr val="dk1"/>
              </a:buClr>
              <a:buSzPct val="100000"/>
              <a:tabLst/>
              <a:defRPr/>
            </a:pPr>
            <a:r>
              <a:rPr lang="en-IN" sz="1200" i="1" kern="0" dirty="0" smtClean="0">
                <a:solidFill>
                  <a:schemeClr val="dk1"/>
                </a:solidFill>
                <a:latin typeface="Helvetica Neue"/>
                <a:ea typeface="Helvetica Neue"/>
                <a:cs typeface="Helvetica Neue"/>
                <a:sym typeface="Helvetica Neue"/>
              </a:rPr>
              <a:t>-Rajat Tandon</a:t>
            </a:r>
          </a:p>
          <a:p>
            <a:pPr marL="342900" marR="0" lvl="0" indent="-165100" algn="l" defTabSz="914400" rtl="0" eaLnBrk="1" fontAlgn="auto" latinLnBrk="0" hangingPunct="1">
              <a:lnSpc>
                <a:spcPct val="100000"/>
              </a:lnSpc>
              <a:spcBef>
                <a:spcPts val="0"/>
              </a:spcBef>
              <a:buClr>
                <a:schemeClr val="dk1"/>
              </a:buClr>
              <a:buSzPct val="100000"/>
              <a:tabLst/>
              <a:defRPr/>
            </a:pPr>
            <a:endParaRPr kumimoji="0" lang="en-IN" sz="1600" b="1" i="1" u="none" strike="noStrike" kern="0" cap="none" spc="0" normalizeH="0" baseline="0" noProof="0" dirty="0" smtClean="0">
              <a:ln>
                <a:noFill/>
              </a:ln>
              <a:solidFill>
                <a:schemeClr val="dk1"/>
              </a:solidFill>
              <a:effectLst/>
              <a:uLnTx/>
              <a:uFillTx/>
              <a:latin typeface="Helvetica Neue"/>
              <a:ea typeface="Helvetica Neue"/>
              <a:cs typeface="Helvetica Neue"/>
              <a:sym typeface="Helvetica Neue"/>
            </a:endParaRPr>
          </a:p>
        </p:txBody>
      </p:sp>
      <p:sp>
        <p:nvSpPr>
          <p:cNvPr id="8197" name="AutoShape 5" descr="Image result for mouse cli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8203" name="Picture 11" descr="Image result for click"/>
          <p:cNvPicPr>
            <a:picLocks noChangeAspect="1" noChangeArrowheads="1"/>
          </p:cNvPicPr>
          <p:nvPr/>
        </p:nvPicPr>
        <p:blipFill>
          <a:blip r:embed="rId5"/>
          <a:srcRect/>
          <a:stretch>
            <a:fillRect/>
          </a:stretch>
        </p:blipFill>
        <p:spPr bwMode="auto">
          <a:xfrm>
            <a:off x="6501535" y="4588104"/>
            <a:ext cx="777874" cy="777874"/>
          </a:xfrm>
          <a:prstGeom prst="rect">
            <a:avLst/>
          </a:prstGeom>
          <a:noFill/>
        </p:spPr>
      </p:pic>
      <p:pic>
        <p:nvPicPr>
          <p:cNvPr id="8207" name="Picture 15" descr="Image result for phishing emails"/>
          <p:cNvPicPr>
            <a:picLocks noChangeAspect="1" noChangeArrowheads="1"/>
          </p:cNvPicPr>
          <p:nvPr/>
        </p:nvPicPr>
        <p:blipFill>
          <a:blip r:embed="rId6"/>
          <a:srcRect/>
          <a:stretch>
            <a:fillRect/>
          </a:stretch>
        </p:blipFill>
        <p:spPr bwMode="auto">
          <a:xfrm>
            <a:off x="97779" y="3894571"/>
            <a:ext cx="2613094" cy="2055956"/>
          </a:xfrm>
          <a:prstGeom prst="rect">
            <a:avLst/>
          </a:prstGeom>
          <a:noFill/>
        </p:spPr>
      </p:pic>
      <p:sp>
        <p:nvSpPr>
          <p:cNvPr id="16" name="Text Placeholder 2"/>
          <p:cNvSpPr>
            <a:spLocks noGrp="1"/>
          </p:cNvSpPr>
          <p:nvPr>
            <p:ph type="body" idx="1"/>
          </p:nvPr>
        </p:nvSpPr>
        <p:spPr>
          <a:xfrm>
            <a:off x="0" y="872668"/>
            <a:ext cx="5974800" cy="2397581"/>
          </a:xfrm>
        </p:spPr>
        <p:txBody>
          <a:bodyPr/>
          <a:lstStyle/>
          <a:p>
            <a:pPr>
              <a:spcAft>
                <a:spcPts val="1200"/>
              </a:spcAft>
            </a:pPr>
            <a:r>
              <a:rPr lang="en-IN" sz="1600" b="1" i="1" dirty="0" smtClean="0"/>
              <a:t>Think Before You Click!</a:t>
            </a:r>
          </a:p>
          <a:p>
            <a:pPr>
              <a:spcAft>
                <a:spcPts val="1200"/>
              </a:spcAft>
            </a:pPr>
            <a:r>
              <a:rPr lang="en-IN" sz="1600" b="1" i="1" dirty="0" smtClean="0"/>
              <a:t>Check the sender and sender’s domain carefully.</a:t>
            </a:r>
          </a:p>
          <a:p>
            <a:pPr>
              <a:spcAft>
                <a:spcPts val="1200"/>
              </a:spcAft>
            </a:pPr>
            <a:r>
              <a:rPr lang="en-IN" sz="1600" b="1" i="1" dirty="0" smtClean="0"/>
              <a:t>Segregate known </a:t>
            </a:r>
            <a:r>
              <a:rPr lang="en-IN" sz="1600" b="1" i="1" dirty="0" err="1" smtClean="0"/>
              <a:t>vs</a:t>
            </a:r>
            <a:r>
              <a:rPr lang="en-IN" sz="1600" b="1" i="1" dirty="0" smtClean="0"/>
              <a:t> unknown senders</a:t>
            </a:r>
          </a:p>
          <a:p>
            <a:pPr>
              <a:spcAft>
                <a:spcPts val="1200"/>
              </a:spcAft>
            </a:pPr>
            <a:r>
              <a:rPr lang="en-IN" sz="1600" b="1" i="1" dirty="0" smtClean="0"/>
              <a:t>Real-time analysis and inspection of your web traffic</a:t>
            </a:r>
          </a:p>
          <a:p>
            <a:pPr>
              <a:spcAft>
                <a:spcPts val="1200"/>
              </a:spcAft>
            </a:pPr>
            <a:r>
              <a:rPr lang="en-IN" sz="1600" b="1" i="1" dirty="0" smtClean="0"/>
              <a:t>Try to separate personal vs. professional emails</a:t>
            </a:r>
          </a:p>
          <a:p>
            <a:pPr>
              <a:spcAft>
                <a:spcPts val="1200"/>
              </a:spcAft>
            </a:pPr>
            <a:r>
              <a:rPr lang="en-IN" sz="1600" b="1" i="1" dirty="0" smtClean="0"/>
              <a:t>Don’t blindly follow the instructions given on a Third party email</a:t>
            </a:r>
          </a:p>
          <a:p>
            <a:pPr>
              <a:spcAft>
                <a:spcPts val="1200"/>
              </a:spcAft>
              <a:buNone/>
            </a:pPr>
            <a:endParaRPr lang="en-IN" sz="1600" b="1" i="1" dirty="0" smtClean="0"/>
          </a:p>
        </p:txBody>
      </p:sp>
      <p:pic>
        <p:nvPicPr>
          <p:cNvPr id="8209" name="Picture 17" descr="Image result for phishing emails"/>
          <p:cNvPicPr>
            <a:picLocks noChangeAspect="1" noChangeArrowheads="1"/>
          </p:cNvPicPr>
          <p:nvPr/>
        </p:nvPicPr>
        <p:blipFill>
          <a:blip r:embed="rId7"/>
          <a:srcRect/>
          <a:stretch>
            <a:fillRect/>
          </a:stretch>
        </p:blipFill>
        <p:spPr bwMode="auto">
          <a:xfrm>
            <a:off x="5720634" y="1191323"/>
            <a:ext cx="3300524" cy="2585412"/>
          </a:xfrm>
          <a:prstGeom prst="rect">
            <a:avLst/>
          </a:prstGeom>
          <a:noFill/>
        </p:spPr>
      </p:pic>
    </p:spTree>
    <p:extLst>
      <p:ext uri="{BB962C8B-B14F-4D97-AF65-F5344CB8AC3E}">
        <p14:creationId xmlns:p14="http://schemas.microsoft.com/office/powerpoint/2010/main" val="72351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terbi_R1">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LAIVE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Viterbi_R1</Template>
  <TotalTime>6387</TotalTime>
  <Words>1322</Words>
  <Application>Microsoft Macintosh PowerPoint</Application>
  <PresentationFormat>On-screen Show (4:3)</PresentationFormat>
  <Paragraphs>236</Paragraphs>
  <Slides>15</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Calibri</vt:lpstr>
      <vt:lpstr>Cambria Math</vt:lpstr>
      <vt:lpstr>Helvetica Neue</vt:lpstr>
      <vt:lpstr>Mangal</vt:lpstr>
      <vt:lpstr>Times New Roman</vt:lpstr>
      <vt:lpstr>Wingdings</vt:lpstr>
      <vt:lpstr>Arial</vt:lpstr>
      <vt:lpstr>Viterbi_R1</vt:lpstr>
      <vt:lpstr>Office Theme</vt:lpstr>
      <vt:lpstr>GLAIVE Template</vt:lpstr>
      <vt:lpstr>PowerPoint Presentation</vt:lpstr>
      <vt:lpstr>Bottom Line Up Front</vt:lpstr>
      <vt:lpstr>Agenda</vt:lpstr>
      <vt:lpstr>Background / Motivation</vt:lpstr>
      <vt:lpstr>Data</vt:lpstr>
      <vt:lpstr>Data</vt:lpstr>
      <vt:lpstr>R1: Two Factor Authentication (2FA)</vt:lpstr>
      <vt:lpstr>R2: Security Education</vt:lpstr>
      <vt:lpstr>R3: Robust Email Handling</vt:lpstr>
      <vt:lpstr>R4: Software Updates</vt:lpstr>
      <vt:lpstr>R5: Encrypt Portable Devices</vt:lpstr>
      <vt:lpstr>R6: Backup data</vt:lpstr>
      <vt:lpstr>R7: Cybersecurity Insurance</vt:lpstr>
      <vt:lpstr>Conclusion</vt:lpstr>
      <vt:lpstr>Questions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Ashok Deb</cp:lastModifiedBy>
  <cp:revision>125</cp:revision>
  <cp:lastPrinted>2017-12-05T19:20:24Z</cp:lastPrinted>
  <dcterms:created xsi:type="dcterms:W3CDTF">2017-11-30T22:28:44Z</dcterms:created>
  <dcterms:modified xsi:type="dcterms:W3CDTF">2017-12-05T21:34:44Z</dcterms:modified>
</cp:coreProperties>
</file>